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5.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7.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8.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9.xml" ContentType="application/vnd.openxmlformats-officedocument.theme+xml"/>
  <Override PartName="/ppt/slideLayouts/slideLayout32.xml" ContentType="application/vnd.openxmlformats-officedocument.presentationml.slideLayout+xml"/>
  <Override PartName="/ppt/theme/theme10.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1.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2.xml" ContentType="application/vnd.openxmlformats-officedocument.theme+xml"/>
  <Override PartName="/ppt/slideLayouts/slideLayout41.xml" ContentType="application/vnd.openxmlformats-officedocument.presentationml.slideLayout+xml"/>
  <Override PartName="/ppt/theme/theme1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5.xml" ContentType="application/vnd.openxmlformats-officedocument.theme+xml"/>
  <Override PartName="/ppt/slideLayouts/slideLayout47.xml" ContentType="application/vnd.openxmlformats-officedocument.presentationml.slideLayout+xml"/>
  <Override PartName="/ppt/theme/theme16.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17.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18.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19.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20.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5" r:id="rId1"/>
    <p:sldMasterId id="2147483691" r:id="rId2"/>
    <p:sldMasterId id="2147483693" r:id="rId3"/>
    <p:sldMasterId id="2147483697" r:id="rId4"/>
    <p:sldMasterId id="2147483703" r:id="rId5"/>
    <p:sldMasterId id="2147483705" r:id="rId6"/>
    <p:sldMasterId id="2147483707" r:id="rId7"/>
    <p:sldMasterId id="2147483709" r:id="rId8"/>
    <p:sldMasterId id="2147483715" r:id="rId9"/>
    <p:sldMasterId id="2147483717" r:id="rId10"/>
    <p:sldMasterId id="2147483719" r:id="rId11"/>
    <p:sldMasterId id="2147483721" r:id="rId12"/>
    <p:sldMasterId id="2147483727" r:id="rId13"/>
    <p:sldMasterId id="2147483729" r:id="rId14"/>
    <p:sldMasterId id="2147483731" r:id="rId15"/>
    <p:sldMasterId id="2147483742" r:id="rId16"/>
    <p:sldMasterId id="2147483744" r:id="rId17"/>
    <p:sldMasterId id="2147483746" r:id="rId18"/>
    <p:sldMasterId id="2147483758" r:id="rId19"/>
    <p:sldMasterId id="2147483770" r:id="rId20"/>
    <p:sldMasterId id="2147483782" r:id="rId21"/>
  </p:sldMasterIdLst>
  <p:notesMasterIdLst>
    <p:notesMasterId r:id="rId94"/>
  </p:notesMasterIdLst>
  <p:sldIdLst>
    <p:sldId id="256" r:id="rId22"/>
    <p:sldId id="446" r:id="rId23"/>
    <p:sldId id="259" r:id="rId24"/>
    <p:sldId id="260" r:id="rId25"/>
    <p:sldId id="261" r:id="rId26"/>
    <p:sldId id="262" r:id="rId27"/>
    <p:sldId id="433" r:id="rId28"/>
    <p:sldId id="384" r:id="rId29"/>
    <p:sldId id="434" r:id="rId30"/>
    <p:sldId id="348" r:id="rId31"/>
    <p:sldId id="489" r:id="rId32"/>
    <p:sldId id="490" r:id="rId33"/>
    <p:sldId id="491" r:id="rId34"/>
    <p:sldId id="266" r:id="rId35"/>
    <p:sldId id="314" r:id="rId36"/>
    <p:sldId id="423" r:id="rId37"/>
    <p:sldId id="424" r:id="rId38"/>
    <p:sldId id="425" r:id="rId39"/>
    <p:sldId id="426" r:id="rId40"/>
    <p:sldId id="443" r:id="rId41"/>
    <p:sldId id="427" r:id="rId42"/>
    <p:sldId id="514" r:id="rId43"/>
    <p:sldId id="515" r:id="rId44"/>
    <p:sldId id="440" r:id="rId45"/>
    <p:sldId id="459" r:id="rId46"/>
    <p:sldId id="466" r:id="rId47"/>
    <p:sldId id="467" r:id="rId48"/>
    <p:sldId id="468" r:id="rId49"/>
    <p:sldId id="469" r:id="rId50"/>
    <p:sldId id="470" r:id="rId51"/>
    <p:sldId id="471" r:id="rId52"/>
    <p:sldId id="473" r:id="rId53"/>
    <p:sldId id="516" r:id="rId54"/>
    <p:sldId id="517" r:id="rId55"/>
    <p:sldId id="311" r:id="rId56"/>
    <p:sldId id="312" r:id="rId57"/>
    <p:sldId id="379" r:id="rId58"/>
    <p:sldId id="458" r:id="rId59"/>
    <p:sldId id="531" r:id="rId60"/>
    <p:sldId id="532" r:id="rId61"/>
    <p:sldId id="534" r:id="rId62"/>
    <p:sldId id="535" r:id="rId63"/>
    <p:sldId id="536" r:id="rId64"/>
    <p:sldId id="537" r:id="rId65"/>
    <p:sldId id="538" r:id="rId66"/>
    <p:sldId id="539" r:id="rId67"/>
    <p:sldId id="540" r:id="rId68"/>
    <p:sldId id="541" r:id="rId69"/>
    <p:sldId id="542" r:id="rId70"/>
    <p:sldId id="543" r:id="rId71"/>
    <p:sldId id="544" r:id="rId72"/>
    <p:sldId id="442" r:id="rId73"/>
    <p:sldId id="522" r:id="rId74"/>
    <p:sldId id="523" r:id="rId75"/>
    <p:sldId id="524" r:id="rId76"/>
    <p:sldId id="525" r:id="rId77"/>
    <p:sldId id="526" r:id="rId78"/>
    <p:sldId id="527" r:id="rId79"/>
    <p:sldId id="529" r:id="rId80"/>
    <p:sldId id="530" r:id="rId81"/>
    <p:sldId id="519" r:id="rId82"/>
    <p:sldId id="533" r:id="rId83"/>
    <p:sldId id="518" r:id="rId84"/>
    <p:sldId id="549" r:id="rId85"/>
    <p:sldId id="550" r:id="rId86"/>
    <p:sldId id="545" r:id="rId87"/>
    <p:sldId id="551" r:id="rId88"/>
    <p:sldId id="547" r:id="rId89"/>
    <p:sldId id="548" r:id="rId90"/>
    <p:sldId id="552" r:id="rId91"/>
    <p:sldId id="553" r:id="rId92"/>
    <p:sldId id="554" r:id="rId93"/>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E56A0"/>
    <a:srgbClr val="F2F2F2"/>
    <a:srgbClr val="B5DA90"/>
    <a:srgbClr val="5E07B5"/>
    <a:srgbClr val="6600CC"/>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44" autoAdjust="0"/>
    <p:restoredTop sz="94655" autoAdjust="0"/>
  </p:normalViewPr>
  <p:slideViewPr>
    <p:cSldViewPr snapToGrid="0" showGuides="1">
      <p:cViewPr varScale="1">
        <p:scale>
          <a:sx n="80" d="100"/>
          <a:sy n="80" d="100"/>
        </p:scale>
        <p:origin x="858" y="90"/>
      </p:cViewPr>
      <p:guideLst>
        <p:guide orient="horz" pos="2160"/>
        <p:guide pos="2880"/>
      </p:guideLst>
    </p:cSldViewPr>
  </p:slideViewPr>
  <p:notesTextViewPr>
    <p:cViewPr>
      <p:scale>
        <a:sx n="1" d="1"/>
        <a:sy n="1" d="1"/>
      </p:scale>
      <p:origin x="0" y="0"/>
    </p:cViewPr>
  </p:notesTextViewPr>
  <p:sorterViewPr>
    <p:cViewPr>
      <p:scale>
        <a:sx n="100" d="100"/>
        <a:sy n="100" d="100"/>
      </p:scale>
      <p:origin x="0" y="-4098"/>
    </p:cViewPr>
  </p:sorterViewPr>
  <p:notesViewPr>
    <p:cSldViewPr snapToGrid="0">
      <p:cViewPr varScale="1">
        <p:scale>
          <a:sx n="55" d="100"/>
          <a:sy n="55" d="100"/>
        </p:scale>
        <p:origin x="285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5.xml"/><Relationship Id="rId21" Type="http://schemas.openxmlformats.org/officeDocument/2006/relationships/slideMaster" Target="slideMasters/slideMaster21.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slide" Target="slides/slide26.xml"/><Relationship Id="rId50" Type="http://schemas.openxmlformats.org/officeDocument/2006/relationships/slide" Target="slides/slide29.xml"/><Relationship Id="rId55" Type="http://schemas.openxmlformats.org/officeDocument/2006/relationships/slide" Target="slides/slide34.xml"/><Relationship Id="rId63" Type="http://schemas.openxmlformats.org/officeDocument/2006/relationships/slide" Target="slides/slide42.xml"/><Relationship Id="rId68" Type="http://schemas.openxmlformats.org/officeDocument/2006/relationships/slide" Target="slides/slide47.xml"/><Relationship Id="rId76" Type="http://schemas.openxmlformats.org/officeDocument/2006/relationships/slide" Target="slides/slide55.xml"/><Relationship Id="rId84" Type="http://schemas.openxmlformats.org/officeDocument/2006/relationships/slide" Target="slides/slide63.xml"/><Relationship Id="rId89" Type="http://schemas.openxmlformats.org/officeDocument/2006/relationships/slide" Target="slides/slide68.xml"/><Relationship Id="rId97"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50.xml"/><Relationship Id="rId92" Type="http://schemas.openxmlformats.org/officeDocument/2006/relationships/slide" Target="slides/slide7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8.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slide" Target="slides/slide24.xml"/><Relationship Id="rId53" Type="http://schemas.openxmlformats.org/officeDocument/2006/relationships/slide" Target="slides/slide32.xml"/><Relationship Id="rId58" Type="http://schemas.openxmlformats.org/officeDocument/2006/relationships/slide" Target="slides/slide37.xml"/><Relationship Id="rId66" Type="http://schemas.openxmlformats.org/officeDocument/2006/relationships/slide" Target="slides/slide45.xml"/><Relationship Id="rId74" Type="http://schemas.openxmlformats.org/officeDocument/2006/relationships/slide" Target="slides/slide53.xml"/><Relationship Id="rId79" Type="http://schemas.openxmlformats.org/officeDocument/2006/relationships/slide" Target="slides/slide58.xml"/><Relationship Id="rId87" Type="http://schemas.openxmlformats.org/officeDocument/2006/relationships/slide" Target="slides/slide66.xml"/><Relationship Id="rId5" Type="http://schemas.openxmlformats.org/officeDocument/2006/relationships/slideMaster" Target="slideMasters/slideMaster5.xml"/><Relationship Id="rId61" Type="http://schemas.openxmlformats.org/officeDocument/2006/relationships/slide" Target="slides/slide40.xml"/><Relationship Id="rId82" Type="http://schemas.openxmlformats.org/officeDocument/2006/relationships/slide" Target="slides/slide61.xml"/><Relationship Id="rId90" Type="http://schemas.openxmlformats.org/officeDocument/2006/relationships/slide" Target="slides/slide69.xml"/><Relationship Id="rId95" Type="http://schemas.openxmlformats.org/officeDocument/2006/relationships/presProps" Target="presProps.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slide" Target="slides/slide27.xml"/><Relationship Id="rId56" Type="http://schemas.openxmlformats.org/officeDocument/2006/relationships/slide" Target="slides/slide35.xml"/><Relationship Id="rId64" Type="http://schemas.openxmlformats.org/officeDocument/2006/relationships/slide" Target="slides/slide43.xml"/><Relationship Id="rId69" Type="http://schemas.openxmlformats.org/officeDocument/2006/relationships/slide" Target="slides/slide48.xml"/><Relationship Id="rId77" Type="http://schemas.openxmlformats.org/officeDocument/2006/relationships/slide" Target="slides/slide56.xml"/><Relationship Id="rId8" Type="http://schemas.openxmlformats.org/officeDocument/2006/relationships/slideMaster" Target="slideMasters/slideMaster8.xml"/><Relationship Id="rId51" Type="http://schemas.openxmlformats.org/officeDocument/2006/relationships/slide" Target="slides/slide30.xml"/><Relationship Id="rId72" Type="http://schemas.openxmlformats.org/officeDocument/2006/relationships/slide" Target="slides/slide51.xml"/><Relationship Id="rId80" Type="http://schemas.openxmlformats.org/officeDocument/2006/relationships/slide" Target="slides/slide59.xml"/><Relationship Id="rId85" Type="http://schemas.openxmlformats.org/officeDocument/2006/relationships/slide" Target="slides/slide64.xml"/><Relationship Id="rId93" Type="http://schemas.openxmlformats.org/officeDocument/2006/relationships/slide" Target="slides/slide72.xml"/><Relationship Id="rId98"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slide" Target="slides/slide25.xml"/><Relationship Id="rId59" Type="http://schemas.openxmlformats.org/officeDocument/2006/relationships/slide" Target="slides/slide38.xml"/><Relationship Id="rId67" Type="http://schemas.openxmlformats.org/officeDocument/2006/relationships/slide" Target="slides/slide46.xml"/><Relationship Id="rId20" Type="http://schemas.openxmlformats.org/officeDocument/2006/relationships/slideMaster" Target="slideMasters/slideMaster20.xml"/><Relationship Id="rId41" Type="http://schemas.openxmlformats.org/officeDocument/2006/relationships/slide" Target="slides/slide20.xml"/><Relationship Id="rId54" Type="http://schemas.openxmlformats.org/officeDocument/2006/relationships/slide" Target="slides/slide33.xml"/><Relationship Id="rId62" Type="http://schemas.openxmlformats.org/officeDocument/2006/relationships/slide" Target="slides/slide41.xml"/><Relationship Id="rId70" Type="http://schemas.openxmlformats.org/officeDocument/2006/relationships/slide" Target="slides/slide49.xml"/><Relationship Id="rId75" Type="http://schemas.openxmlformats.org/officeDocument/2006/relationships/slide" Target="slides/slide54.xml"/><Relationship Id="rId83" Type="http://schemas.openxmlformats.org/officeDocument/2006/relationships/slide" Target="slides/slide62.xml"/><Relationship Id="rId88" Type="http://schemas.openxmlformats.org/officeDocument/2006/relationships/slide" Target="slides/slide67.xml"/><Relationship Id="rId91" Type="http://schemas.openxmlformats.org/officeDocument/2006/relationships/slide" Target="slides/slide7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slide" Target="slides/slide28.xml"/><Relationship Id="rId57" Type="http://schemas.openxmlformats.org/officeDocument/2006/relationships/slide" Target="slides/slide36.xml"/><Relationship Id="rId10" Type="http://schemas.openxmlformats.org/officeDocument/2006/relationships/slideMaster" Target="slideMasters/slideMaster10.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slide" Target="slides/slide31.xml"/><Relationship Id="rId60" Type="http://schemas.openxmlformats.org/officeDocument/2006/relationships/slide" Target="slides/slide39.xml"/><Relationship Id="rId65" Type="http://schemas.openxmlformats.org/officeDocument/2006/relationships/slide" Target="slides/slide44.xml"/><Relationship Id="rId73" Type="http://schemas.openxmlformats.org/officeDocument/2006/relationships/slide" Target="slides/slide52.xml"/><Relationship Id="rId78" Type="http://schemas.openxmlformats.org/officeDocument/2006/relationships/slide" Target="slides/slide57.xml"/><Relationship Id="rId81" Type="http://schemas.openxmlformats.org/officeDocument/2006/relationships/slide" Target="slides/slide60.xml"/><Relationship Id="rId86" Type="http://schemas.openxmlformats.org/officeDocument/2006/relationships/slide" Target="slides/slide65.xml"/><Relationship Id="rId9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3044153" cy="467363"/>
          </a:xfrm>
          <a:prstGeom prst="rect">
            <a:avLst/>
          </a:prstGeom>
        </p:spPr>
        <p:txBody>
          <a:bodyPr vert="horz" lIns="91577" tIns="45789" rIns="91577" bIns="45789" rtlCol="0"/>
          <a:lstStyle>
            <a:lvl1pPr algn="l">
              <a:defRPr sz="1200"/>
            </a:lvl1pPr>
          </a:lstStyle>
          <a:p>
            <a:endParaRPr lang="es-MX" dirty="0"/>
          </a:p>
        </p:txBody>
      </p:sp>
      <p:sp>
        <p:nvSpPr>
          <p:cNvPr id="3" name="Marcador de fecha 2"/>
          <p:cNvSpPr>
            <a:spLocks noGrp="1"/>
          </p:cNvSpPr>
          <p:nvPr>
            <p:ph type="dt" idx="1"/>
          </p:nvPr>
        </p:nvSpPr>
        <p:spPr>
          <a:xfrm>
            <a:off x="3977327" y="0"/>
            <a:ext cx="3044153" cy="467363"/>
          </a:xfrm>
          <a:prstGeom prst="rect">
            <a:avLst/>
          </a:prstGeom>
        </p:spPr>
        <p:txBody>
          <a:bodyPr vert="horz" lIns="91577" tIns="45789" rIns="91577" bIns="45789" rtlCol="0"/>
          <a:lstStyle>
            <a:lvl1pPr algn="r">
              <a:defRPr sz="1200"/>
            </a:lvl1pPr>
          </a:lstStyle>
          <a:p>
            <a:fld id="{DE3D4AB0-F093-4C09-A3D9-B841F10EAD7B}" type="datetimeFigureOut">
              <a:rPr lang="es-MX" smtClean="0"/>
              <a:t>13/11/2020</a:t>
            </a:fld>
            <a:endParaRPr lang="es-MX" dirty="0"/>
          </a:p>
        </p:txBody>
      </p:sp>
      <p:sp>
        <p:nvSpPr>
          <p:cNvPr id="4" name="Marcador de imagen de diapositiva 3"/>
          <p:cNvSpPr>
            <a:spLocks noGrp="1" noRot="1" noChangeAspect="1"/>
          </p:cNvSpPr>
          <p:nvPr>
            <p:ph type="sldImg" idx="2"/>
          </p:nvPr>
        </p:nvSpPr>
        <p:spPr>
          <a:xfrm>
            <a:off x="1417638" y="1163638"/>
            <a:ext cx="4189412" cy="3141662"/>
          </a:xfrm>
          <a:prstGeom prst="rect">
            <a:avLst/>
          </a:prstGeom>
          <a:noFill/>
          <a:ln w="12700">
            <a:solidFill>
              <a:prstClr val="black"/>
            </a:solidFill>
          </a:ln>
        </p:spPr>
        <p:txBody>
          <a:bodyPr vert="horz" lIns="91577" tIns="45789" rIns="91577" bIns="45789" rtlCol="0" anchor="ctr"/>
          <a:lstStyle/>
          <a:p>
            <a:endParaRPr lang="es-MX" dirty="0"/>
          </a:p>
        </p:txBody>
      </p:sp>
      <p:sp>
        <p:nvSpPr>
          <p:cNvPr id="5" name="Marcador de notas 4"/>
          <p:cNvSpPr>
            <a:spLocks noGrp="1"/>
          </p:cNvSpPr>
          <p:nvPr>
            <p:ph type="body" sz="quarter" idx="3"/>
          </p:nvPr>
        </p:nvSpPr>
        <p:spPr>
          <a:xfrm>
            <a:off x="703119" y="4479688"/>
            <a:ext cx="5618480" cy="3665776"/>
          </a:xfrm>
          <a:prstGeom prst="rect">
            <a:avLst/>
          </a:prstGeom>
        </p:spPr>
        <p:txBody>
          <a:bodyPr vert="horz" lIns="91577" tIns="45789" rIns="91577" bIns="457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2" y="8841739"/>
            <a:ext cx="3044153" cy="467363"/>
          </a:xfrm>
          <a:prstGeom prst="rect">
            <a:avLst/>
          </a:prstGeom>
        </p:spPr>
        <p:txBody>
          <a:bodyPr vert="horz" lIns="91577" tIns="45789" rIns="91577" bIns="45789"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7327" y="8841739"/>
            <a:ext cx="3044153" cy="467363"/>
          </a:xfrm>
          <a:prstGeom prst="rect">
            <a:avLst/>
          </a:prstGeom>
        </p:spPr>
        <p:txBody>
          <a:bodyPr vert="horz" lIns="91577" tIns="45789" rIns="91577" bIns="45789" rtlCol="0" anchor="b"/>
          <a:lstStyle>
            <a:lvl1pPr algn="r">
              <a:defRPr sz="1200"/>
            </a:lvl1pPr>
          </a:lstStyle>
          <a:p>
            <a:fld id="{6B7B9179-E343-49E7-8449-9A6104C37573}" type="slidenum">
              <a:rPr lang="es-MX" smtClean="0"/>
              <a:t>‹Nº›</a:t>
            </a:fld>
            <a:endParaRPr lang="es-MX" dirty="0"/>
          </a:p>
        </p:txBody>
      </p:sp>
    </p:spTree>
    <p:extLst>
      <p:ext uri="{BB962C8B-B14F-4D97-AF65-F5344CB8AC3E}">
        <p14:creationId xmlns:p14="http://schemas.microsoft.com/office/powerpoint/2010/main" val="102124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a:prstGeom prst="rect">
            <a:avLst/>
          </a:prstGeo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72801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47 Marcador de título"/>
          <p:cNvSpPr>
            <a:spLocks noGrp="1"/>
          </p:cNvSpPr>
          <p:nvPr>
            <p:ph type="title"/>
          </p:nvPr>
        </p:nvSpPr>
        <p:spPr>
          <a:xfrm>
            <a:off x="1043608" y="116632"/>
            <a:ext cx="8100392" cy="330908"/>
          </a:xfrm>
          <a:prstGeom prst="rect">
            <a:avLst/>
          </a:prstGeom>
        </p:spPr>
        <p:txBody>
          <a:bodyPr vert="horz" lIns="91440" tIns="45720" rIns="91440" bIns="45720" rtlCol="0" anchor="ctr">
            <a:noAutofit/>
          </a:bodyPr>
          <a:lstStyle>
            <a:lvl1pPr marL="85725" indent="0">
              <a:defRPr sz="1400">
                <a:latin typeface="Century Gothic" pitchFamily="34" charset="0"/>
              </a:defRPr>
            </a:lvl1pPr>
          </a:lstStyle>
          <a:p>
            <a:r>
              <a:rPr lang="es-ES" dirty="0"/>
              <a:t>Haga clic para modificar el </a:t>
            </a:r>
            <a:r>
              <a:rPr lang="es-ES" dirty="0" smtClean="0"/>
              <a:t>estilo </a:t>
            </a:r>
            <a:r>
              <a:rPr lang="es-ES" dirty="0"/>
              <a:t>de título del patrón</a:t>
            </a:r>
            <a:endParaRPr lang="es-MX" dirty="0"/>
          </a:p>
        </p:txBody>
      </p:sp>
      <p:sp>
        <p:nvSpPr>
          <p:cNvPr id="4" name="46 Marcador de número de diapositiva"/>
          <p:cNvSpPr>
            <a:spLocks noGrp="1"/>
          </p:cNvSpPr>
          <p:nvPr>
            <p:ph type="sldNum" sz="quarter" idx="4"/>
          </p:nvPr>
        </p:nvSpPr>
        <p:spPr>
          <a:xfrm>
            <a:off x="8643966" y="6492899"/>
            <a:ext cx="454910" cy="365125"/>
          </a:xfrm>
          <a:prstGeom prst="rect">
            <a:avLst/>
          </a:prstGeom>
        </p:spPr>
        <p:txBody>
          <a:bodyPr vert="horz" lIns="91440" tIns="45720" rIns="91440" bIns="45720" rtlCol="0" anchor="ctr"/>
          <a:lstStyle>
            <a:lvl1pPr algn="r">
              <a:defRPr sz="1100" b="1">
                <a:solidFill>
                  <a:schemeClr val="tx1">
                    <a:lumMod val="75000"/>
                    <a:lumOff val="25000"/>
                  </a:schemeClr>
                </a:solidFill>
                <a:latin typeface="Arial" pitchFamily="34" charset="0"/>
                <a:cs typeface="Arial" pitchFamily="34" charset="0"/>
              </a:defRPr>
            </a:lvl1pPr>
          </a:lstStyle>
          <a:p>
            <a:fld id="{F7E28DE7-990A-407D-BC13-BE5F1D408C55}" type="slidenum">
              <a:rPr lang="es-MX" smtClean="0"/>
              <a:pPr/>
              <a:t>‹Nº›</a:t>
            </a:fld>
            <a:endParaRPr lang="es-MX"/>
          </a:p>
        </p:txBody>
      </p:sp>
    </p:spTree>
    <p:extLst>
      <p:ext uri="{BB962C8B-B14F-4D97-AF65-F5344CB8AC3E}">
        <p14:creationId xmlns:p14="http://schemas.microsoft.com/office/powerpoint/2010/main" val="246994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893788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2726542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947661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252419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90245201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79135294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8" y="274638"/>
            <a:ext cx="5875361" cy="531285"/>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tx1">
                    <a:lumMod val="85000"/>
                    <a:lumOff val="15000"/>
                  </a:schemeClr>
                </a:solidFill>
                <a:latin typeface="+mj-lt"/>
                <a:ea typeface="+mn-ea"/>
                <a:cs typeface="+mn-cs"/>
              </a:defRPr>
            </a:lvl1pPr>
          </a:lstStyle>
          <a:p>
            <a:pPr marL="0" lvl="0" defTabSz="7620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dirty="0" smtClean="0"/>
              <a:t>Editar el estilo de texto del patrón</a:t>
            </a:r>
          </a:p>
          <a:p>
            <a:pPr marL="0" lvl="1"/>
            <a:r>
              <a:rPr lang="es-ES" dirty="0" smtClean="0"/>
              <a:t>Segundo nivel</a:t>
            </a:r>
          </a:p>
          <a:p>
            <a:pPr marL="0" lvl="2"/>
            <a:r>
              <a:rPr lang="es-ES" dirty="0" smtClean="0"/>
              <a:t>Tercer nivel</a:t>
            </a:r>
          </a:p>
          <a:p>
            <a:pPr marL="0" lvl="3"/>
            <a:r>
              <a:rPr lang="es-ES" dirty="0" smtClean="0"/>
              <a:t>Cuarto nivel</a:t>
            </a:r>
          </a:p>
          <a:p>
            <a:pPr marL="0" lvl="4"/>
            <a:r>
              <a:rPr lang="es-ES" dirty="0" smtClean="0"/>
              <a:t>Quinto nivel</a:t>
            </a:r>
            <a:endParaRPr lang="es-MX" dirty="0"/>
          </a:p>
        </p:txBody>
      </p:sp>
    </p:spTree>
    <p:extLst>
      <p:ext uri="{BB962C8B-B14F-4D97-AF65-F5344CB8AC3E}">
        <p14:creationId xmlns:p14="http://schemas.microsoft.com/office/powerpoint/2010/main" val="745139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1754435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525350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78063922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19272510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6115305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89429819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74255" y="0"/>
            <a:ext cx="6709892" cy="566670"/>
          </a:xfrm>
          <a:prstGeom prst="rect">
            <a:avLst/>
          </a:prstGeom>
        </p:spPr>
        <p:txBody>
          <a:bodyPr/>
          <a:lstStyle>
            <a:lvl1pPr>
              <a:defRPr sz="2400"/>
            </a:lvl1pPr>
          </a:lstStyle>
          <a:p>
            <a:r>
              <a:rPr lang="es-ES" dirty="0" smtClean="0"/>
              <a:t>Haga clic para modificar el estilo de título del patrón</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5806483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6440846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54873461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7083207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67905388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09788026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276855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34175875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98157386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1310712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93666366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9203935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35008231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206124215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95159408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382929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2" y="0"/>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4335216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41825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2651394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5970" y="0"/>
            <a:ext cx="7438030" cy="532263"/>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bg1">
                    <a:lumMod val="95000"/>
                  </a:schemeClr>
                </a:solidFill>
                <a:latin typeface="+mj-lt"/>
                <a:ea typeface="+mn-ea"/>
                <a:cs typeface="+mn-cs"/>
              </a:defRPr>
            </a:lvl1pPr>
          </a:lstStyle>
          <a:p>
            <a:pPr marL="0" lvl="0" defTabSz="762000" eaLnBrk="0" fontAlgn="base" hangingPunct="0">
              <a:spcAft>
                <a:spcPct val="0"/>
              </a:spcAft>
            </a:pPr>
            <a:r>
              <a:rPr lang="es-ES" dirty="0"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08DCC1CA-BC64-9342-9FC6-0A703FD15379}" type="slidenum">
              <a:rPr lang="en-US" smtClean="0"/>
              <a:pPr/>
              <a:t>‹Nº›</a:t>
            </a:fld>
            <a:endParaRPr lang="en-US"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24201484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52631489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73518097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078802030"/>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15636551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91965021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0753054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1793994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11760011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4022643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25898211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0286738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45716401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803795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5459120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58271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045753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937224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3464874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694356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20098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41638792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4276978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5432712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379008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57465450"/>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124737352"/>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66192101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291165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22237019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8400057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35507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1618679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4285691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264256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05888766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50517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6058072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8148661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14011627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24875739"/>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4358355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80176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6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40405429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7689474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123698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02156805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828155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1732720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3101084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5033041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33241305"/>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0532532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02227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7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a:p>
        </p:txBody>
      </p:sp>
    </p:spTree>
    <p:extLst>
      <p:ext uri="{BB962C8B-B14F-4D97-AF65-F5344CB8AC3E}">
        <p14:creationId xmlns:p14="http://schemas.microsoft.com/office/powerpoint/2010/main" val="11040330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26891978"/>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0869555"/>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706596074"/>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2958252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theme" Target="../theme/theme10.xml"/><Relationship Id="rId1" Type="http://schemas.openxmlformats.org/officeDocument/2006/relationships/slideLayout" Target="../slideLayouts/slideLayout3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5.xml"/><Relationship Id="rId7" Type="http://schemas.openxmlformats.org/officeDocument/2006/relationships/image" Target="../media/image10.png"/><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38.xml"/><Relationship Id="rId7" Type="http://schemas.openxmlformats.org/officeDocument/2006/relationships/image" Target="../media/image1.jp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theme" Target="../theme/theme12.xml"/><Relationship Id="rId11" Type="http://schemas.openxmlformats.org/officeDocument/2006/relationships/image" Target="../media/image4.jpg"/><Relationship Id="rId5" Type="http://schemas.openxmlformats.org/officeDocument/2006/relationships/slideLayout" Target="../slideLayouts/slideLayout40.xml"/><Relationship Id="rId10" Type="http://schemas.openxmlformats.org/officeDocument/2006/relationships/image" Target="../media/image14.jpeg"/><Relationship Id="rId4" Type="http://schemas.openxmlformats.org/officeDocument/2006/relationships/slideLayout" Target="../slideLayouts/slideLayout39.xml"/><Relationship Id="rId9" Type="http://schemas.openxmlformats.org/officeDocument/2006/relationships/image" Target="../media/image6.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3.xml"/><Relationship Id="rId1" Type="http://schemas.openxmlformats.org/officeDocument/2006/relationships/slideLayout" Target="../slideLayouts/slideLayout41.xml"/><Relationship Id="rId5" Type="http://schemas.openxmlformats.org/officeDocument/2006/relationships/image" Target="../media/image4.jpg"/><Relationship Id="rId4" Type="http://schemas.openxmlformats.org/officeDocument/2006/relationships/image" Target="../media/image13.jpe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14.xml"/><Relationship Id="rId7" Type="http://schemas.openxmlformats.org/officeDocument/2006/relationships/image" Target="../media/image8.png"/><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46.xml"/><Relationship Id="rId7" Type="http://schemas.openxmlformats.org/officeDocument/2006/relationships/image" Target="../media/image10.png"/><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6.xml"/><Relationship Id="rId1" Type="http://schemas.openxmlformats.org/officeDocument/2006/relationships/slideLayout" Target="../slideLayouts/slideLayout47.xml"/><Relationship Id="rId5" Type="http://schemas.openxmlformats.org/officeDocument/2006/relationships/image" Target="../media/image4.jpg"/><Relationship Id="rId4" Type="http://schemas.openxmlformats.org/officeDocument/2006/relationships/image" Target="../media/image3.jpe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image" Target="../media/image1.jp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10.pn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18.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15.jpe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10.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19.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15.jpe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10.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20.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image" Target="../media/image15.jpeg"/><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8.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image" Target="../media/image10.pn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21.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5" Type="http://schemas.openxmlformats.org/officeDocument/2006/relationships/image" Target="../media/image15.jpeg"/><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3.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jpe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11.png"/><Relationship Id="rId4" Type="http://schemas.openxmlformats.org/officeDocument/2006/relationships/slideLayout" Target="../slideLayouts/slideLayout16.xml"/><Relationship Id="rId9"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image" Target="../media/image4.jp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12.jpe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6.xml"/><Relationship Id="rId7" Type="http://schemas.openxmlformats.org/officeDocument/2006/relationships/image" Target="../media/image8.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image" Target="../media/image11.pn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jpg"/><Relationship Id="rId5" Type="http://schemas.openxmlformats.org/officeDocument/2006/relationships/theme" Target="../theme/theme8.xml"/><Relationship Id="rId4" Type="http://schemas.openxmlformats.org/officeDocument/2006/relationships/slideLayout" Target="../slideLayouts/slideLayout29.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4.jpg"/><Relationship Id="rId5" Type="http://schemas.openxmlformats.org/officeDocument/2006/relationships/image" Target="../media/image13.jpe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10" name="Rectángulo 9"/>
          <p:cNvSpPr/>
          <p:nvPr userDrawn="1"/>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2" name="Imagen 11"/>
          <p:cNvPicPr>
            <a:picLocks noChangeAspect="1"/>
          </p:cNvPicPr>
          <p:nvPr userDrawn="1"/>
        </p:nvPicPr>
        <p:blipFill>
          <a:blip r:embed="rId13">
            <a:extLst>
              <a:ext uri="{BEBA8EAE-BF5A-486C-A8C5-ECC9F3942E4B}">
                <a14:imgProps xmlns:a14="http://schemas.microsoft.com/office/drawing/2010/main">
                  <a14:imgLayer r:embed="rId14">
                    <a14:imgEffect>
                      <a14:saturation sat="114000"/>
                    </a14:imgEffect>
                  </a14:imgLayer>
                </a14:imgProps>
              </a:ext>
            </a:extLst>
          </a:blip>
          <a:stretch>
            <a:fillRect/>
          </a:stretch>
        </p:blipFill>
        <p:spPr>
          <a:xfrm>
            <a:off x="3543882" y="3437071"/>
            <a:ext cx="1655913" cy="2235111"/>
          </a:xfrm>
          <a:prstGeom prst="rect">
            <a:avLst/>
          </a:prstGeom>
          <a:ln>
            <a:noFill/>
          </a:ln>
          <a:effectLst>
            <a:glow rad="127000">
              <a:schemeClr val="accent1">
                <a:alpha val="0"/>
              </a:schemeClr>
            </a:glow>
            <a:outerShdw blurRad="127000" dist="50800" dir="5400000" algn="ctr" rotWithShape="0">
              <a:srgbClr val="000000">
                <a:alpha val="68000"/>
              </a:srgbClr>
            </a:outerShdw>
            <a:reflection stA="34000" endPos="65000" dist="50800" dir="5400000" sy="-100000" algn="bl" rotWithShape="0"/>
            <a:softEdge rad="0"/>
          </a:effectLst>
        </p:spPr>
      </p:pic>
      <p:sp>
        <p:nvSpPr>
          <p:cNvPr id="14" name="2 Rectángulo"/>
          <p:cNvSpPr/>
          <p:nvPr userDrawn="1"/>
        </p:nvSpPr>
        <p:spPr>
          <a:xfrm>
            <a:off x="552" y="759854"/>
            <a:ext cx="9143448" cy="6144660"/>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userDrawn="1"/>
        </p:nvPicPr>
        <p:blipFill rotWithShape="1">
          <a:blip r:embed="rId15" cstate="print">
            <a:extLst>
              <a:ext uri="{28A0092B-C50C-407E-A947-70E740481C1C}">
                <a14:useLocalDpi xmlns:a14="http://schemas.microsoft.com/office/drawing/2010/main" val="0"/>
              </a:ext>
            </a:extLst>
          </a:blip>
          <a:srcRect t="8645" b="10644"/>
          <a:stretch/>
        </p:blipFill>
        <p:spPr>
          <a:xfrm>
            <a:off x="-2" y="-1"/>
            <a:ext cx="2367919" cy="759855"/>
          </a:xfrm>
          <a:prstGeom prst="rect">
            <a:avLst/>
          </a:prstGeom>
        </p:spPr>
      </p:pic>
      <p:pic>
        <p:nvPicPr>
          <p:cNvPr id="13" name="Imagen 12"/>
          <p:cNvPicPr>
            <a:picLocks noChangeAspect="1"/>
          </p:cNvPicPr>
          <p:nvPr userDrawn="1"/>
        </p:nvPicPr>
        <p:blipFill rotWithShape="1">
          <a:blip r:embed="rId1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2213058446"/>
      </p:ext>
    </p:extLst>
  </p:cSld>
  <p:clrMap bg1="lt1" tx1="dk1" bg2="lt2" tx2="dk2" accent1="accent1" accent2="accent2" accent3="accent3" accent4="accent4" accent5="accent5" accent6="accent6" hlink="hlink" folHlink="folHlink"/>
  <p:sldLayoutIdLst>
    <p:sldLayoutId id="2147483696" r:id="rId1"/>
    <p:sldLayoutId id="2147483794"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499" y="1763858"/>
            <a:ext cx="2719052" cy="3670110"/>
          </a:xfrm>
          <a:prstGeom prst="rect">
            <a:avLst/>
          </a:prstGeom>
          <a:ln>
            <a:noFill/>
          </a:ln>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20670" y="7184"/>
            <a:ext cx="715976" cy="721136"/>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14700" cy="5768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914" b="8728"/>
          <a:stretch/>
        </p:blipFill>
        <p:spPr>
          <a:xfrm>
            <a:off x="-1" y="0"/>
            <a:ext cx="1705971" cy="576816"/>
          </a:xfrm>
          <a:prstGeom prst="rect">
            <a:avLst/>
          </a:prstGeom>
        </p:spPr>
      </p:pic>
      <p:sp>
        <p:nvSpPr>
          <p:cNvPr id="39" name="2 Rectángulo"/>
          <p:cNvSpPr/>
          <p:nvPr/>
        </p:nvSpPr>
        <p:spPr>
          <a:xfrm>
            <a:off x="30186" y="1751419"/>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53448214"/>
      </p:ext>
    </p:extLst>
  </p:cSld>
  <p:clrMap bg1="lt1" tx1="dk1" bg2="lt2" tx2="dk2" accent1="accent1" accent2="accent2" accent3="accent3" accent4="accent4" accent5="accent5" accent6="accent6" hlink="hlink" folHlink="folHlink"/>
  <p:sldLayoutIdLst>
    <p:sldLayoutId id="2147483718"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0"/>
            <a:ext cx="6733694" cy="54867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11711" b="7869"/>
          <a:stretch/>
        </p:blipFill>
        <p:spPr>
          <a:xfrm>
            <a:off x="0" y="0"/>
            <a:ext cx="1705970" cy="548677"/>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6931902"/>
      </p:ext>
    </p:extLst>
  </p:cSld>
  <p:clrMap bg1="lt1" tx1="dk1" bg2="lt2" tx2="dk2" accent1="accent1" accent2="accent2" accent3="accent3" accent4="accent4" accent5="accent5" accent6="accent6" hlink="hlink" folHlink="folHlink"/>
  <p:sldLayoutIdLst>
    <p:sldLayoutId id="2147483720" r:id="rId1"/>
    <p:sldLayoutId id="2147483807" r:id="rId2"/>
    <p:sldLayoutId id="2147483808"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11" name="Rectángulo 10"/>
          <p:cNvSpPr/>
          <p:nvPr userDrawn="1"/>
        </p:nvSpPr>
        <p:spPr>
          <a:xfrm>
            <a:off x="-1" y="2629"/>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3" name="Imagen 12"/>
          <p:cNvPicPr>
            <a:picLocks noChangeAspect="1"/>
          </p:cNvPicPr>
          <p:nvPr userDrawn="1"/>
        </p:nvPicPr>
        <p:blipFill rotWithShape="1">
          <a:blip r:embed="rId10" cstate="print">
            <a:extLst>
              <a:ext uri="{28A0092B-C50C-407E-A947-70E740481C1C}">
                <a14:useLocalDpi xmlns:a14="http://schemas.microsoft.com/office/drawing/2010/main" val="0"/>
              </a:ext>
            </a:extLst>
          </a:blip>
          <a:srcRect t="8645" b="10644"/>
          <a:stretch/>
        </p:blipFill>
        <p:spPr>
          <a:xfrm>
            <a:off x="-6351" y="-12360"/>
            <a:ext cx="1698673" cy="560602"/>
          </a:xfrm>
          <a:prstGeom prst="rect">
            <a:avLst/>
          </a:prstGeom>
        </p:spPr>
      </p:pic>
      <p:sp>
        <p:nvSpPr>
          <p:cNvPr id="14" name="2055 Rectángulo"/>
          <p:cNvSpPr/>
          <p:nvPr userDrawn="1"/>
        </p:nvSpPr>
        <p:spPr>
          <a:xfrm>
            <a:off x="1692322" y="-12360"/>
            <a:ext cx="7458025" cy="56060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 name="Imagen 14"/>
          <p:cNvPicPr>
            <a:picLocks noChangeAspect="1"/>
          </p:cNvPicPr>
          <p:nvPr userDrawn="1"/>
        </p:nvPicPr>
        <p:blipFill rotWithShape="1">
          <a:blip r:embed="rId11">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14997"/>
            <a:ext cx="898642" cy="1006478"/>
          </a:xfrm>
          <a:prstGeom prst="rect">
            <a:avLst/>
          </a:prstGeom>
        </p:spPr>
      </p:pic>
    </p:spTree>
    <p:extLst>
      <p:ext uri="{BB962C8B-B14F-4D97-AF65-F5344CB8AC3E}">
        <p14:creationId xmlns:p14="http://schemas.microsoft.com/office/powerpoint/2010/main" val="351126671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4704" y="0"/>
            <a:ext cx="912944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0"/>
            <a:ext cx="1858596" cy="581025"/>
          </a:xfrm>
          <a:prstGeom prst="rect">
            <a:avLst/>
          </a:prstGeom>
        </p:spPr>
      </p:pic>
      <p:sp>
        <p:nvSpPr>
          <p:cNvPr id="11" name="2055 Rectángulo"/>
          <p:cNvSpPr/>
          <p:nvPr/>
        </p:nvSpPr>
        <p:spPr>
          <a:xfrm>
            <a:off x="1858593" y="1"/>
            <a:ext cx="7299955" cy="581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858593" y="0"/>
            <a:ext cx="7285407" cy="581025"/>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49607"/>
            <a:ext cx="867740" cy="971868"/>
          </a:xfrm>
          <a:prstGeom prst="rect">
            <a:avLst/>
          </a:prstGeom>
        </p:spPr>
      </p:pic>
    </p:spTree>
    <p:extLst>
      <p:ext uri="{BB962C8B-B14F-4D97-AF65-F5344CB8AC3E}">
        <p14:creationId xmlns:p14="http://schemas.microsoft.com/office/powerpoint/2010/main" val="2948202437"/>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b="1"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83148" y="7184"/>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39" name="2 Rectángulo"/>
          <p:cNvSpPr/>
          <p:nvPr/>
        </p:nvSpPr>
        <p:spPr>
          <a:xfrm>
            <a:off x="7273" y="1473528"/>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577943043"/>
      </p:ext>
    </p:extLst>
  </p:cSld>
  <p:clrMap bg1="lt1" tx1="dk1" bg2="lt2" tx2="dk2" accent1="accent1" accent2="accent2" accent3="accent3" accent4="accent4" accent5="accent5" accent6="accent6" hlink="hlink" folHlink="folHlink"/>
  <p:sldLayoutIdLst>
    <p:sldLayoutId id="2147483730" r:id="rId1"/>
    <p:sldLayoutId id="2147483805"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5" y="0"/>
            <a:ext cx="6760990" cy="74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l="10370" t="7775" r="11279" b="9817"/>
          <a:stretch/>
        </p:blipFill>
        <p:spPr>
          <a:xfrm>
            <a:off x="0" y="0"/>
            <a:ext cx="1751527" cy="740224"/>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6396011"/>
      </p:ext>
    </p:extLst>
  </p:cSld>
  <p:clrMap bg1="lt1" tx1="dk1" bg2="lt2" tx2="dk2" accent1="accent1" accent2="accent2" accent3="accent3" accent4="accent4" accent5="accent5" accent6="accent6" hlink="hlink" folHlink="folHlink"/>
  <p:sldLayoutIdLst>
    <p:sldLayoutId id="2147483732" r:id="rId1"/>
    <p:sldLayoutId id="2147483797" r:id="rId2"/>
    <p:sldLayoutId id="2147483800"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1006025994"/>
      </p:ext>
    </p:extLst>
  </p:cSld>
  <p:clrMap bg1="lt1" tx1="dk1" bg2="lt2" tx2="dk2" accent1="accent1" accent2="accent2" accent3="accent3" accent4="accent4" accent5="accent5" accent6="accent6" hlink="hlink" folHlink="folHlink"/>
  <p:sldLayoutIdLst>
    <p:sldLayoutId id="2147483743"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578324417"/>
      </p:ext>
    </p:extLst>
  </p:cSld>
  <p:clrMap bg1="lt1" tx1="dk1" bg2="lt2" tx2="dk2" accent1="accent1" accent2="accent2" accent3="accent3" accent4="accent4" accent5="accent5" accent6="accent6" hlink="hlink" folHlink="folHlink"/>
  <p:sldLayoutIdLst>
    <p:sldLayoutId id="2147483745" r:id="rId1"/>
    <p:sldLayoutId id="2147483796"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5683591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095737818"/>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3"/>
          <a:stretch>
            <a:fillRect/>
          </a:stretch>
        </p:blipFill>
        <p:spPr>
          <a:xfrm>
            <a:off x="5323499" y="1763858"/>
            <a:ext cx="2719052" cy="3670110"/>
          </a:xfrm>
          <a:prstGeom prst="rect">
            <a:avLst/>
          </a:prstGeom>
          <a:ln>
            <a:noFill/>
          </a:ln>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4"/>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552" y="576815"/>
            <a:ext cx="9143448" cy="61446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28" name="Imagen 27"/>
          <p:cNvPicPr/>
          <p:nvPr/>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5646856"/>
      </p:ext>
    </p:extLst>
  </p:cSld>
  <p:clrMap bg1="lt1" tx1="dk1" bg2="lt2" tx2="dk2" accent1="accent1" accent2="accent2" accent3="accent3" accent4="accent4" accent5="accent5" accent6="accent6" hlink="hlink" folHlink="folHlink"/>
  <p:sldLayoutIdLst>
    <p:sldLayoutId id="2147483692"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50840321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3167919985"/>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1290425"/>
      </p:ext>
    </p:extLst>
  </p:cSld>
  <p:clrMap bg1="lt1" tx1="dk1" bg2="lt2" tx2="dk2" accent1="accent1" accent2="accent2" accent3="accent3" accent4="accent4" accent5="accent5" accent6="accent6" hlink="hlink" folHlink="folHlink"/>
  <p:sldLayoutIdLst>
    <p:sldLayoutId id="2147483694"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userDrawn="1"/>
        </p:nvPicPr>
        <p:blipFill>
          <a:blip r:embed="rId9"/>
          <a:stretch>
            <a:fillRect/>
          </a:stretch>
        </p:blipFill>
        <p:spPr>
          <a:xfrm>
            <a:off x="5967748" y="1683446"/>
            <a:ext cx="2719052" cy="3670110"/>
          </a:xfrm>
          <a:prstGeom prst="rect">
            <a:avLst/>
          </a:prstGeom>
        </p:spPr>
      </p:pic>
      <p:sp>
        <p:nvSpPr>
          <p:cNvPr id="12" name="41 Rectángulo"/>
          <p:cNvSpPr/>
          <p:nvPr userDrawn="1"/>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pic>
        <p:nvPicPr>
          <p:cNvPr id="7" name="Imagen 6"/>
          <p:cNvPicPr>
            <a:picLocks noChangeAspect="1"/>
          </p:cNvPicPr>
          <p:nvPr/>
        </p:nvPicPr>
        <p:blipFill>
          <a:blip r:embed="rId10"/>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0" y="140369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20536239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37" r:id="rId6"/>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0" y="0"/>
            <a:ext cx="1719618" cy="559664"/>
          </a:xfrm>
          <a:prstGeom prst="rect">
            <a:avLst/>
          </a:prstGeom>
        </p:spPr>
      </p:pic>
      <p:sp>
        <p:nvSpPr>
          <p:cNvPr id="11" name="2055 Rectángulo"/>
          <p:cNvSpPr/>
          <p:nvPr/>
        </p:nvSpPr>
        <p:spPr>
          <a:xfrm>
            <a:off x="1719618" y="1"/>
            <a:ext cx="7424383" cy="559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19618" y="1"/>
            <a:ext cx="7424380" cy="559664"/>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777285"/>
            <a:ext cx="843027" cy="944189"/>
          </a:xfrm>
          <a:prstGeom prst="rect">
            <a:avLst/>
          </a:prstGeom>
        </p:spPr>
      </p:pic>
    </p:spTree>
    <p:extLst>
      <p:ext uri="{BB962C8B-B14F-4D97-AF65-F5344CB8AC3E}">
        <p14:creationId xmlns:p14="http://schemas.microsoft.com/office/powerpoint/2010/main" val="109086530"/>
      </p:ext>
    </p:extLst>
  </p:cSld>
  <p:clrMap bg1="lt1" tx1="dk1" bg2="lt2" tx2="dk2" accent1="accent1" accent2="accent2" accent3="accent3" accent4="accent4" accent5="accent5" accent6="accent6" hlink="hlink" folHlink="folHlink"/>
  <p:sldLayoutIdLst>
    <p:sldLayoutId id="2147483704" r:id="rId1"/>
    <p:sldLayoutId id="2147483740" r:id="rId2"/>
    <p:sldLayoutId id="2147483741"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a:ln>
            <a:noFill/>
          </a:ln>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388901" y="7184"/>
            <a:ext cx="755099" cy="830199"/>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92322" y="-2"/>
            <a:ext cx="6696578" cy="560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92" b="9657"/>
          <a:stretch/>
        </p:blipFill>
        <p:spPr>
          <a:xfrm>
            <a:off x="-1" y="-1"/>
            <a:ext cx="1692323" cy="560411"/>
          </a:xfrm>
          <a:prstGeom prst="rect">
            <a:avLst/>
          </a:prstGeom>
        </p:spPr>
      </p:pic>
      <p:sp>
        <p:nvSpPr>
          <p:cNvPr id="39" name="2 Rectángulo"/>
          <p:cNvSpPr/>
          <p:nvPr/>
        </p:nvSpPr>
        <p:spPr>
          <a:xfrm>
            <a:off x="30186" y="17915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73373930"/>
      </p:ext>
    </p:extLst>
  </p:cSld>
  <p:clrMap bg1="lt1" tx1="dk1" bg2="lt2" tx2="dk2" accent1="accent1" accent2="accent2" accent3="accent3" accent4="accent4" accent5="accent5" accent6="accent6" hlink="hlink" folHlink="folHlink"/>
  <p:sldLayoutIdLst>
    <p:sldLayoutId id="2147483706" r:id="rId1"/>
    <p:sldLayoutId id="2147483798"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2"/>
            <a:ext cx="6733695" cy="5459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4"/>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t="8639" b="10291"/>
          <a:stretch/>
        </p:blipFill>
        <p:spPr>
          <a:xfrm>
            <a:off x="1" y="-1"/>
            <a:ext cx="1705970" cy="545911"/>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6">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1965195"/>
      </p:ext>
    </p:extLst>
  </p:cSld>
  <p:clrMap bg1="lt1" tx1="dk1" bg2="lt2" tx2="dk2" accent1="accent1" accent2="accent2" accent3="accent3" accent4="accent4" accent5="accent5" accent6="accent6" hlink="hlink" folHlink="folHlink"/>
  <p:sldLayoutIdLst>
    <p:sldLayoutId id="2147483708" r:id="rId1"/>
    <p:sldLayoutId id="2147483736"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7"/>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294831"/>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75541766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70357"/>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0"/>
            <a:ext cx="1705970" cy="583474"/>
          </a:xfrm>
          <a:prstGeom prst="rect">
            <a:avLst/>
          </a:prstGeom>
          <a:ln>
            <a:noFill/>
          </a:ln>
        </p:spPr>
      </p:pic>
      <p:sp>
        <p:nvSpPr>
          <p:cNvPr id="11" name="2055 Rectángulo"/>
          <p:cNvSpPr/>
          <p:nvPr/>
        </p:nvSpPr>
        <p:spPr>
          <a:xfrm>
            <a:off x="1705971" y="1"/>
            <a:ext cx="7438029" cy="58347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5971" y="0"/>
            <a:ext cx="7438027" cy="58347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91125"/>
            <a:ext cx="830670" cy="930350"/>
          </a:xfrm>
          <a:prstGeom prst="rect">
            <a:avLst/>
          </a:prstGeom>
        </p:spPr>
      </p:pic>
    </p:spTree>
    <p:extLst>
      <p:ext uri="{BB962C8B-B14F-4D97-AF65-F5344CB8AC3E}">
        <p14:creationId xmlns:p14="http://schemas.microsoft.com/office/powerpoint/2010/main" val="4178876599"/>
      </p:ext>
    </p:extLst>
  </p:cSld>
  <p:clrMap bg1="lt1" tx1="dk1" bg2="lt2" tx2="dk2" accent1="accent1" accent2="accent2" accent3="accent3" accent4="accent4" accent5="accent5" accent6="accent6" hlink="hlink" folHlink="folHlink"/>
  <p:sldLayoutIdLst>
    <p:sldLayoutId id="2147483716" r:id="rId1"/>
    <p:sldLayoutId id="2147483734"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44.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4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6.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emf"/><Relationship Id="rId2" Type="http://schemas.openxmlformats.org/officeDocument/2006/relationships/image" Target="../media/image40.png"/><Relationship Id="rId1" Type="http://schemas.openxmlformats.org/officeDocument/2006/relationships/slideLayout" Target="../slideLayouts/slideLayout46.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8" Type="http://schemas.openxmlformats.org/officeDocument/2006/relationships/slide" Target="slide47.xml"/><Relationship Id="rId13" Type="http://schemas.openxmlformats.org/officeDocument/2006/relationships/slide" Target="slide62.xml"/><Relationship Id="rId3" Type="http://schemas.openxmlformats.org/officeDocument/2006/relationships/slide" Target="slide5.xml"/><Relationship Id="rId7" Type="http://schemas.openxmlformats.org/officeDocument/2006/relationships/slide" Target="slide40.xml"/><Relationship Id="rId12" Type="http://schemas.openxmlformats.org/officeDocument/2006/relationships/slide" Target="slide61.xml"/><Relationship Id="rId2" Type="http://schemas.openxmlformats.org/officeDocument/2006/relationships/slide" Target="slide3.xml"/><Relationship Id="rId1" Type="http://schemas.openxmlformats.org/officeDocument/2006/relationships/slideLayout" Target="../slideLayouts/slideLayout43.xml"/><Relationship Id="rId6" Type="http://schemas.openxmlformats.org/officeDocument/2006/relationships/slide" Target="slide39.xml"/><Relationship Id="rId11" Type="http://schemas.openxmlformats.org/officeDocument/2006/relationships/slide" Target="slide52.xml"/><Relationship Id="rId5" Type="http://schemas.openxmlformats.org/officeDocument/2006/relationships/slide" Target="slide35.xml"/><Relationship Id="rId10" Type="http://schemas.openxmlformats.org/officeDocument/2006/relationships/slide" Target="slide50.xml"/><Relationship Id="rId4" Type="http://schemas.openxmlformats.org/officeDocument/2006/relationships/slide" Target="slide14.xml"/><Relationship Id="rId9" Type="http://schemas.openxmlformats.org/officeDocument/2006/relationships/slide" Target="slide49.xml"/><Relationship Id="rId14" Type="http://schemas.openxmlformats.org/officeDocument/2006/relationships/slide" Target="slide63.xml"/></Relationships>
</file>

<file path=ppt/slides/_rels/slide20.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1.-%20Cuadro%20de%20Pensionados%20Efectos%20Noviembre%202020.pdf" TargetMode="Externa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hyperlink" Target="5.-%20Comparativo%20altas%20y%20bajas%20enero-septiembre%202020.pptx" TargetMode="External"/><Relationship Id="rId3" Type="http://schemas.openxmlformats.org/officeDocument/2006/relationships/hyperlink" Target="3.-%20Distribuci&#243;n%20de%20Afiliados%20y%20Pensionados.pptx" TargetMode="External"/><Relationship Id="rId7" Type="http://schemas.openxmlformats.org/officeDocument/2006/relationships/hyperlink" Target="2.-%20Mayores%20a%2050,000%20efectos%20Noviembre%202020.pptx" TargetMode="External"/><Relationship Id="rId2" Type="http://schemas.openxmlformats.org/officeDocument/2006/relationships/image" Target="../media/image17.emf"/><Relationship Id="rId1" Type="http://schemas.openxmlformats.org/officeDocument/2006/relationships/slideLayout" Target="../slideLayouts/slideLayout44.xml"/><Relationship Id="rId6" Type="http://schemas.openxmlformats.org/officeDocument/2006/relationships/image" Target="../media/image19.png"/><Relationship Id="rId5" Type="http://schemas.openxmlformats.org/officeDocument/2006/relationships/hyperlink" Target="4.-%20Altas%20y%20Bajas%20de%20Pensionados%20Septiembre%202020.xlsx" TargetMode="Externa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0.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8.%20Informe%20de%20Gestion%20Mandatos%20Octubre%202020.pdf"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9.%202020%2010%2022%20DPVI-183-2020%20-%20Informe%20de%20Ventas%20Casas%20de%20Daci&#243;n%20en%20Pago.pdf" TargetMode="Externa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6.xml"/><Relationship Id="rId1" Type="http://schemas.openxmlformats.org/officeDocument/2006/relationships/vmlDrawing" Target="../drawings/vmlDrawing1.vml"/><Relationship Id="rId4" Type="http://schemas.openxmlformats.org/officeDocument/2006/relationships/image" Target="../media/image77.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6.xml"/><Relationship Id="rId1" Type="http://schemas.openxmlformats.org/officeDocument/2006/relationships/vmlDrawing" Target="../drawings/vmlDrawing2.vml"/><Relationship Id="rId4" Type="http://schemas.openxmlformats.org/officeDocument/2006/relationships/image" Target="../media/image78.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6.xml"/><Relationship Id="rId1" Type="http://schemas.openxmlformats.org/officeDocument/2006/relationships/vmlDrawing" Target="../drawings/vmlDrawing3.vml"/><Relationship Id="rId4" Type="http://schemas.openxmlformats.org/officeDocument/2006/relationships/image" Target="../media/image78.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6.xml"/><Relationship Id="rId1" Type="http://schemas.openxmlformats.org/officeDocument/2006/relationships/vmlDrawing" Target="../drawings/vmlDrawing4.vml"/><Relationship Id="rId4" Type="http://schemas.openxmlformats.org/officeDocument/2006/relationships/image" Target="../media/image78.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6.xml"/><Relationship Id="rId1" Type="http://schemas.openxmlformats.org/officeDocument/2006/relationships/vmlDrawing" Target="../drawings/vmlDrawing5.vml"/><Relationship Id="rId4" Type="http://schemas.openxmlformats.org/officeDocument/2006/relationships/image" Target="../media/image79.e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46.xml"/><Relationship Id="rId1" Type="http://schemas.openxmlformats.org/officeDocument/2006/relationships/vmlDrawing" Target="../drawings/vmlDrawing6.vml"/><Relationship Id="rId4" Type="http://schemas.openxmlformats.org/officeDocument/2006/relationships/image" Target="../media/image80.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6.-%20Reserva%20T&#233;cnica%20del%20IPEJAL%20a%20corte%20de%20Septiembre%202020.pptx" TargetMode="External"/><Relationship Id="rId1" Type="http://schemas.openxmlformats.org/officeDocument/2006/relationships/slideLayout" Target="../slideLayouts/slideLayout45.xml"/><Relationship Id="rId5" Type="http://schemas.openxmlformats.org/officeDocument/2006/relationships/image" Target="../media/image20.emf"/><Relationship Id="rId4" Type="http://schemas.openxmlformats.org/officeDocument/2006/relationships/hyperlink" Target="7.-%20Resumen%20Ejecutivo%20Septiembre%202020.xlsx"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10.%20Solicitud%20de%20Jubilaci&#243;n.pdf" TargetMode="Externa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6.xml.rels><?xml version="1.0" encoding="UTF-8" standalone="yes"?>
<Relationships xmlns="http://schemas.openxmlformats.org/package/2006/relationships"><Relationship Id="rId8" Type="http://schemas.openxmlformats.org/officeDocument/2006/relationships/hyperlink" Target="../../../../DOWNLO~1/CONSEJ~1/109E8E~1.SES/107A5E~1.SES/ASUNTO~1/11A023~1.TER/11.5%202020%2011%2003%20-%20Oficio%20terrenos%20daci&#243;n%20en%20pago%20Tonal&#225;%20No.1002.pdf" TargetMode="External"/><Relationship Id="rId3" Type="http://schemas.openxmlformats.org/officeDocument/2006/relationships/image" Target="../media/image75.png"/><Relationship Id="rId7" Type="http://schemas.openxmlformats.org/officeDocument/2006/relationships/hyperlink" Target="../../../../DOWNLO~1/CONSEJ~1/109E8E~1.SES/107A5E~1.SES/ASUNTO~1/11A023~1.TER/11.6%202020%2011%2003%20-%20Oficio%20terrenos%20daci&#243;n%20en%20pago%20Tonal&#225;%20No.626.pdf" TargetMode="External"/><Relationship Id="rId2" Type="http://schemas.openxmlformats.org/officeDocument/2006/relationships/hyperlink" Target="Asuntos%20Varios/11.%20Terrenos%20daci&#243;n%20en%20pago%20Tonal&#225;/11.%202020%2011%2003%20-%20Oficio%20terrenos%20daci&#243;n%20en%20pago%20Tonal&#225;.pdf" TargetMode="External"/><Relationship Id="rId1" Type="http://schemas.openxmlformats.org/officeDocument/2006/relationships/slideLayout" Target="../slideLayouts/slideLayout32.xml"/><Relationship Id="rId6" Type="http://schemas.openxmlformats.org/officeDocument/2006/relationships/hyperlink" Target="../../../../DOWNLO~1/CONSEJ~1/109E8E~1.SES/107A5E~1.SES/ASUNTO~1/11A023~1.TER/11.3%202020%2011%2003%20-%20Oficio%20terrenos%20daci&#243;n%20en%20pago%20Tonal&#225;%20No.1000.pdf" TargetMode="External"/><Relationship Id="rId11" Type="http://schemas.openxmlformats.org/officeDocument/2006/relationships/hyperlink" Target="../../../../DOWNLO~1/CONSEJ~1/109E8E~1.SES/107A5E~1.SES/ASUNTO~1/11A023~1.TER/11.1%202020%2011%2003%20-%20Oficio%20terrenos%20daci&#243;n%20en%20pago%20Tonal&#225;%20No.136.pdf" TargetMode="External"/><Relationship Id="rId5" Type="http://schemas.openxmlformats.org/officeDocument/2006/relationships/hyperlink" Target="../../../../DOWNLO~1/CONSEJ~1/109E8E~1.SES/107A5E~1.SES/ASUNTO~1/11A023~1.TER/11.4%202020%2011%2003%20-%20Oficio%20terrenos%20daci&#243;n%20en%20pago%20Tonal&#225;%20No.1001.pdf" TargetMode="External"/><Relationship Id="rId10" Type="http://schemas.openxmlformats.org/officeDocument/2006/relationships/hyperlink" Target="../../../../DOWNLO~1/CONSEJ~1/109E8E~1.SES/107A5E~1.SES/ASUNTO~1/11A023~1.TER/11.7%202020%2011%2003%20-%20Oficio%20terrenos%20daci&#243;n%20en%20pago%20Tonal&#225;%20No.623.pdf" TargetMode="External"/><Relationship Id="rId4" Type="http://schemas.openxmlformats.org/officeDocument/2006/relationships/hyperlink" Target="../../../../DOWNLO~1/CONSEJ~1/109E8E~1.SES/107A5E~1.SES/ASUNTO~1/11A023~1.TER/11.2%202020%2011%2003%20-%20Oficio%20terrenos%20daci&#243;n%20en%20pago%20Tonal&#225;%20No.139.pdf" TargetMode="External"/><Relationship Id="rId9" Type="http://schemas.openxmlformats.org/officeDocument/2006/relationships/hyperlink" Target="../../../../DOWNLO~1/CONSEJ~1/109E8E~1.SES/107A5E~1.SES/ASUNTO~1/11A023~1.TER/11.8%202020%2011%2003%20-%20Oficio%20terrenos%20daci&#243;n%20en%20pago%20Tonal&#225;%20No.625.pdf"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5.xml"/></Relationships>
</file>

<file path=ppt/slides/_rels/slide7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Asuntos%20Varios/12.1%202020%2009%2010%20DPVI-150-2020%20-%20Pago%20Predial%20GVA%20Virgo%20anexo.pdf" TargetMode="External"/><Relationship Id="rId1" Type="http://schemas.openxmlformats.org/officeDocument/2006/relationships/slideLayout" Target="../slideLayouts/slideLayout47.xml"/><Relationship Id="rId4" Type="http://schemas.openxmlformats.org/officeDocument/2006/relationships/hyperlink" Target="Asuntos%20Varios/12.%202020%2011%2003%20DPVI-179-2020%20-%20Pago%20Predial%20GVA%20Virgo.pdf"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Asuntos%20Varios/14.%202020%2010%2026%20CH-152-2020%20-%20Reasignaci&#243;n%20Presupuestal%20CADIP%202491-2461.pdf" TargetMode="External"/><Relationship Id="rId1" Type="http://schemas.openxmlformats.org/officeDocument/2006/relationships/slideLayout" Target="../slideLayouts/slideLayout47.xml"/><Relationship Id="rId4" Type="http://schemas.openxmlformats.org/officeDocument/2006/relationships/hyperlink" Target="Asuntos%20Varios/13.%202020%2010%2026%20CH-151-2020%20-%20Reasignaci&#243;n%20Presupuestal%20CADIP%202711.pdf"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Asuntos%20Varios/15.%20Solicitud%20de%20Compra%20terreno%20Zapotlanejo.pdf" TargetMode="Externa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549565" y="2179407"/>
            <a:ext cx="8007824" cy="1909312"/>
          </a:xfrm>
          <a:prstGeom prst="rect">
            <a:avLst/>
          </a:prstGeom>
        </p:spPr>
        <p:txBody>
          <a:bodyPr>
            <a:norm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algn="ctr"/>
            <a:r>
              <a:rPr lang="es-ES" sz="4800" b="1" dirty="0" smtClean="0">
                <a:solidFill>
                  <a:schemeClr val="tx1">
                    <a:lumMod val="65000"/>
                    <a:lumOff val="35000"/>
                  </a:schemeClr>
                </a:solidFill>
                <a:latin typeface="+mj-lt"/>
              </a:rPr>
              <a:t>Sesión Ordinaria</a:t>
            </a:r>
          </a:p>
          <a:p>
            <a:pPr algn="ctr"/>
            <a:r>
              <a:rPr lang="es-ES" sz="4800" b="1" dirty="0" smtClean="0">
                <a:solidFill>
                  <a:schemeClr val="tx1">
                    <a:lumMod val="65000"/>
                    <a:lumOff val="35000"/>
                  </a:schemeClr>
                </a:solidFill>
                <a:latin typeface="+mj-lt"/>
              </a:rPr>
              <a:t>de Consejo Directivo</a:t>
            </a:r>
            <a:endParaRPr lang="es-MX" sz="4800" dirty="0">
              <a:solidFill>
                <a:schemeClr val="tx1">
                  <a:lumMod val="65000"/>
                  <a:lumOff val="35000"/>
                </a:schemeClr>
              </a:solidFill>
              <a:latin typeface="+mj-lt"/>
            </a:endParaRPr>
          </a:p>
        </p:txBody>
      </p:sp>
      <p:sp>
        <p:nvSpPr>
          <p:cNvPr id="4" name="2 Subtítulo"/>
          <p:cNvSpPr txBox="1">
            <a:spLocks/>
          </p:cNvSpPr>
          <p:nvPr/>
        </p:nvSpPr>
        <p:spPr>
          <a:xfrm>
            <a:off x="1353077" y="3538197"/>
            <a:ext cx="6400800" cy="1752600"/>
          </a:xfrm>
          <a:prstGeom prst="rect">
            <a:avLst/>
          </a:prstGeom>
        </p:spPr>
        <p:txBody>
          <a:bodyPr/>
          <a:lstStyle>
            <a:lvl1pPr marL="0" indent="0" algn="l" defTabSz="914400" rtl="0" eaLnBrk="1" latinLnBrk="0" hangingPunct="1">
              <a:spcBef>
                <a:spcPct val="20000"/>
              </a:spcBef>
              <a:buFontTx/>
              <a:buNone/>
              <a:defRPr sz="1800" kern="1200">
                <a:solidFill>
                  <a:schemeClr val="tx1">
                    <a:lumMod val="75000"/>
                    <a:lumOff val="25000"/>
                  </a:schemeClr>
                </a:solidFill>
                <a:latin typeface="Arial" pitchFamily="34" charset="0"/>
                <a:ea typeface="+mn-ea"/>
                <a:cs typeface="Arial" pitchFamily="34" charset="0"/>
              </a:defRPr>
            </a:lvl1pPr>
            <a:lvl2pPr marL="361950"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2pPr>
            <a:lvl3pPr marL="722313"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3pPr>
            <a:lvl4pPr marL="892175"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4pPr>
            <a:lvl5pPr marL="1433513"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s-ES" sz="2800" b="1" dirty="0" smtClean="0">
              <a:solidFill>
                <a:schemeClr val="bg1">
                  <a:lumMod val="50000"/>
                </a:schemeClr>
              </a:solidFill>
              <a:latin typeface="+mj-lt"/>
            </a:endParaRPr>
          </a:p>
          <a:p>
            <a:pPr algn="ctr"/>
            <a:r>
              <a:rPr lang="es-ES" sz="2800" b="1" dirty="0" smtClean="0">
                <a:solidFill>
                  <a:schemeClr val="bg1">
                    <a:lumMod val="50000"/>
                  </a:schemeClr>
                </a:solidFill>
                <a:latin typeface="+mj-lt"/>
              </a:rPr>
              <a:t>10/ 2020</a:t>
            </a:r>
            <a:endParaRPr lang="es-MX" sz="2800" dirty="0">
              <a:solidFill>
                <a:schemeClr val="bg1">
                  <a:lumMod val="50000"/>
                </a:schemeClr>
              </a:solidFill>
              <a:latin typeface="+mj-lt"/>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0</a:t>
            </a:fld>
            <a:endParaRPr lang="en-US" dirty="0"/>
          </a:p>
        </p:txBody>
      </p:sp>
    </p:spTree>
    <p:extLst>
      <p:ext uri="{BB962C8B-B14F-4D97-AF65-F5344CB8AC3E}">
        <p14:creationId xmlns:p14="http://schemas.microsoft.com/office/powerpoint/2010/main" val="659754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758103" y="0"/>
            <a:ext cx="6768288" cy="488689"/>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chemeClr val="bg1">
                    <a:lumMod val="95000"/>
                  </a:schemeClr>
                </a:solidFill>
              </a:rPr>
              <a:t>Estado de Actividades </a:t>
            </a:r>
          </a:p>
          <a:p>
            <a:pPr algn="ctr"/>
            <a:r>
              <a:rPr lang="es-MX" sz="2400" b="1" dirty="0" smtClean="0">
                <a:solidFill>
                  <a:schemeClr val="bg1">
                    <a:lumMod val="95000"/>
                  </a:schemeClr>
                </a:solidFill>
              </a:rPr>
              <a:t>Comparativo a Septiembre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9</a:t>
            </a:fld>
            <a:endParaRPr lang="es-MX" dirty="0"/>
          </a:p>
        </p:txBody>
      </p:sp>
      <p:pic>
        <p:nvPicPr>
          <p:cNvPr id="7" name="Imagen 6"/>
          <p:cNvPicPr>
            <a:picLocks noChangeAspect="1"/>
          </p:cNvPicPr>
          <p:nvPr/>
        </p:nvPicPr>
        <p:blipFill rotWithShape="1">
          <a:blip r:embed="rId2"/>
          <a:srcRect t="8878" b="4060"/>
          <a:stretch/>
        </p:blipFill>
        <p:spPr>
          <a:xfrm>
            <a:off x="207779" y="975418"/>
            <a:ext cx="8649620" cy="5399625"/>
          </a:xfrm>
          <a:prstGeom prst="rect">
            <a:avLst/>
          </a:prstGeom>
        </p:spPr>
      </p:pic>
    </p:spTree>
    <p:extLst>
      <p:ext uri="{BB962C8B-B14F-4D97-AF65-F5344CB8AC3E}">
        <p14:creationId xmlns:p14="http://schemas.microsoft.com/office/powerpoint/2010/main" val="1338109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10</a:t>
            </a:fld>
            <a:endParaRPr lang="en-US" dirty="0"/>
          </a:p>
        </p:txBody>
      </p:sp>
      <p:sp>
        <p:nvSpPr>
          <p:cNvPr id="5" name="Marcador de texto 3"/>
          <p:cNvSpPr>
            <a:spLocks noGrp="1"/>
          </p:cNvSpPr>
          <p:nvPr>
            <p:ph type="subTitle" idx="1"/>
          </p:nvPr>
        </p:nvSpPr>
        <p:spPr>
          <a:xfrm>
            <a:off x="283779" y="1086755"/>
            <a:ext cx="8403021" cy="3832085"/>
          </a:xfrm>
        </p:spPr>
        <p:txBody>
          <a:bodyPr>
            <a:noAutofit/>
          </a:bodyPr>
          <a:lstStyle/>
          <a:p>
            <a:pPr lvl="0" algn="l"/>
            <a:r>
              <a:rPr lang="es-MX" sz="1600" b="1" dirty="0">
                <a:solidFill>
                  <a:schemeClr val="tx1"/>
                </a:solidFill>
              </a:rPr>
              <a:t>Productos de Tipo Corriente</a:t>
            </a:r>
          </a:p>
          <a:p>
            <a:pPr lvl="0" algn="l"/>
            <a:r>
              <a:rPr lang="es-MX" sz="1600" dirty="0">
                <a:solidFill>
                  <a:schemeClr val="tx1"/>
                </a:solidFill>
              </a:rPr>
              <a:t>Incremento de 7.2 millones por concepto de arrendamientos.</a:t>
            </a:r>
          </a:p>
          <a:p>
            <a:pPr lvl="0" algn="l"/>
            <a:r>
              <a:rPr lang="es-MX" sz="1600" b="1" dirty="0">
                <a:solidFill>
                  <a:schemeClr val="tx1"/>
                </a:solidFill>
              </a:rPr>
              <a:t>Ingresos Financieros</a:t>
            </a:r>
          </a:p>
          <a:p>
            <a:pPr lvl="0" algn="l"/>
            <a:r>
              <a:rPr lang="es-MX" sz="1600" dirty="0">
                <a:solidFill>
                  <a:schemeClr val="tx1"/>
                </a:solidFill>
              </a:rPr>
              <a:t>Intereses de Inversiones por 126 millones aproximadamente y 168 millones por intereses de préstamos.</a:t>
            </a:r>
          </a:p>
          <a:p>
            <a:pPr lvl="0" algn="l"/>
            <a:r>
              <a:rPr lang="es-MX" sz="1600" b="1" dirty="0">
                <a:solidFill>
                  <a:schemeClr val="tx1"/>
                </a:solidFill>
              </a:rPr>
              <a:t>Otros Ingresos y Beneficios Varios</a:t>
            </a:r>
          </a:p>
          <a:p>
            <a:pPr lvl="0" algn="l"/>
            <a:r>
              <a:rPr lang="es-MX" sz="1600" dirty="0">
                <a:solidFill>
                  <a:schemeClr val="tx1"/>
                </a:solidFill>
              </a:rPr>
              <a:t>Reconocimiento de Diferencial Cambiario Positivo por 22 millones.</a:t>
            </a:r>
          </a:p>
          <a:p>
            <a:pPr lvl="0" algn="l"/>
            <a:r>
              <a:rPr lang="es-MX" sz="1600" b="1" dirty="0">
                <a:solidFill>
                  <a:schemeClr val="tx1"/>
                </a:solidFill>
              </a:rPr>
              <a:t>Otros Gastos </a:t>
            </a:r>
          </a:p>
          <a:p>
            <a:pPr lvl="0" algn="l"/>
            <a:r>
              <a:rPr lang="es-MX" sz="1600" dirty="0">
                <a:solidFill>
                  <a:schemeClr val="tx1"/>
                </a:solidFill>
              </a:rPr>
              <a:t>Pago de IMSS de Jubilados 10.8 millones y registro en resultados por 7.8 millones que corresponden al ajuste de la actualización registrada en libros por venta de la emisión TFOVICB 15-2U en inversiones a largo plazo.</a:t>
            </a:r>
          </a:p>
          <a:p>
            <a:pPr lvl="0" algn="l"/>
            <a:endParaRPr lang="es-MX" sz="1600" b="1" dirty="0">
              <a:solidFill>
                <a:schemeClr val="tx1"/>
              </a:solidFill>
            </a:endParaRPr>
          </a:p>
          <a:p>
            <a:pPr algn="l"/>
            <a:endParaRPr lang="es-MX" sz="1600" dirty="0">
              <a:solidFill>
                <a:schemeClr val="tx1"/>
              </a:solidFill>
            </a:endParaRPr>
          </a:p>
        </p:txBody>
      </p:sp>
      <p:sp>
        <p:nvSpPr>
          <p:cNvPr id="6" name="Marcador de texto 2"/>
          <p:cNvSpPr>
            <a:spLocks noGrp="1"/>
          </p:cNvSpPr>
          <p:nvPr>
            <p:ph type="ctrTitle"/>
          </p:nvPr>
        </p:nvSpPr>
        <p:spPr>
          <a:xfrm>
            <a:off x="1751527" y="188030"/>
            <a:ext cx="6671256" cy="488730"/>
          </a:xfrm>
        </p:spPr>
        <p:txBody>
          <a:bodyPr/>
          <a:lstStyle/>
          <a:p>
            <a:pPr algn="ctr"/>
            <a:r>
              <a:rPr lang="es-MX" sz="2400" dirty="0" smtClean="0">
                <a:solidFill>
                  <a:schemeClr val="bg1"/>
                </a:solidFill>
              </a:rPr>
              <a:t>Estado de Actividades</a:t>
            </a:r>
            <a:endParaRPr lang="es-MX" sz="2400" dirty="0">
              <a:solidFill>
                <a:schemeClr val="bg1"/>
              </a:solidFill>
            </a:endParaRPr>
          </a:p>
        </p:txBody>
      </p:sp>
    </p:spTree>
    <p:extLst>
      <p:ext uri="{BB962C8B-B14F-4D97-AF65-F5344CB8AC3E}">
        <p14:creationId xmlns:p14="http://schemas.microsoft.com/office/powerpoint/2010/main" val="4219853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99012" y="0"/>
            <a:ext cx="6787055" cy="452826"/>
          </a:xfrm>
        </p:spPr>
        <p:txBody>
          <a:bodyPr/>
          <a:lstStyle/>
          <a:p>
            <a:pPr algn="ctr"/>
            <a:r>
              <a:rPr lang="es-MX" sz="2400" dirty="0" smtClean="0">
                <a:solidFill>
                  <a:schemeClr val="bg1"/>
                </a:solidFill>
              </a:rPr>
              <a:t>Flujo de Efectivo </a:t>
            </a:r>
            <a:br>
              <a:rPr lang="es-MX" sz="2400" dirty="0" smtClean="0">
                <a:solidFill>
                  <a:schemeClr val="bg1"/>
                </a:solidFill>
              </a:rPr>
            </a:br>
            <a:r>
              <a:rPr lang="es-MX" sz="2400" dirty="0" smtClean="0">
                <a:solidFill>
                  <a:schemeClr val="bg1"/>
                </a:solidFill>
              </a:rPr>
              <a:t>Agosto – Septiembre 2020</a:t>
            </a:r>
            <a:endParaRPr lang="es-MX" sz="2400" dirty="0">
              <a:solidFill>
                <a:schemeClr val="bg1"/>
              </a:solidFill>
            </a:endParaRPr>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11</a:t>
            </a:fld>
            <a:endParaRPr lang="en-US" dirty="0"/>
          </a:p>
        </p:txBody>
      </p:sp>
      <p:pic>
        <p:nvPicPr>
          <p:cNvPr id="6" name="Imagen 5"/>
          <p:cNvPicPr>
            <a:picLocks noChangeAspect="1"/>
          </p:cNvPicPr>
          <p:nvPr/>
        </p:nvPicPr>
        <p:blipFill rotWithShape="1">
          <a:blip r:embed="rId2"/>
          <a:srcRect t="11575"/>
          <a:stretch/>
        </p:blipFill>
        <p:spPr>
          <a:xfrm>
            <a:off x="97323" y="1409391"/>
            <a:ext cx="8974068" cy="3989791"/>
          </a:xfrm>
          <a:prstGeom prst="rect">
            <a:avLst/>
          </a:prstGeom>
        </p:spPr>
      </p:pic>
    </p:spTree>
    <p:extLst>
      <p:ext uri="{BB962C8B-B14F-4D97-AF65-F5344CB8AC3E}">
        <p14:creationId xmlns:p14="http://schemas.microsoft.com/office/powerpoint/2010/main" val="5810050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12</a:t>
            </a:fld>
            <a:endParaRPr lang="en-US" dirty="0"/>
          </a:p>
        </p:txBody>
      </p:sp>
      <p:sp>
        <p:nvSpPr>
          <p:cNvPr id="6" name="Título 1"/>
          <p:cNvSpPr>
            <a:spLocks noGrp="1"/>
          </p:cNvSpPr>
          <p:nvPr>
            <p:ph type="ctrTitle"/>
          </p:nvPr>
        </p:nvSpPr>
        <p:spPr>
          <a:xfrm>
            <a:off x="2125014" y="-12879"/>
            <a:ext cx="5755746" cy="452826"/>
          </a:xfrm>
        </p:spPr>
        <p:txBody>
          <a:bodyPr/>
          <a:lstStyle/>
          <a:p>
            <a:pPr algn="ctr"/>
            <a:r>
              <a:rPr lang="es-MX" sz="2400" dirty="0" smtClean="0">
                <a:solidFill>
                  <a:schemeClr val="bg1"/>
                </a:solidFill>
              </a:rPr>
              <a:t>Flujo de Efectivo </a:t>
            </a:r>
            <a:br>
              <a:rPr lang="es-MX" sz="2400" dirty="0" smtClean="0">
                <a:solidFill>
                  <a:schemeClr val="bg1"/>
                </a:solidFill>
              </a:rPr>
            </a:br>
            <a:r>
              <a:rPr lang="es-MX" sz="2400" dirty="0" smtClean="0">
                <a:solidFill>
                  <a:schemeClr val="bg1"/>
                </a:solidFill>
              </a:rPr>
              <a:t>Agosto – Septiembre 2020</a:t>
            </a:r>
            <a:endParaRPr lang="es-MX" sz="2400" dirty="0">
              <a:solidFill>
                <a:schemeClr val="bg1"/>
              </a:solidFill>
            </a:endParaRPr>
          </a:p>
        </p:txBody>
      </p:sp>
      <p:pic>
        <p:nvPicPr>
          <p:cNvPr id="7" name="Imagen 6"/>
          <p:cNvPicPr>
            <a:picLocks noChangeAspect="1"/>
          </p:cNvPicPr>
          <p:nvPr/>
        </p:nvPicPr>
        <p:blipFill>
          <a:blip r:embed="rId2"/>
          <a:stretch>
            <a:fillRect/>
          </a:stretch>
        </p:blipFill>
        <p:spPr>
          <a:xfrm>
            <a:off x="133738" y="1626431"/>
            <a:ext cx="8901238" cy="4130188"/>
          </a:xfrm>
          <a:prstGeom prst="rect">
            <a:avLst/>
          </a:prstGeom>
        </p:spPr>
      </p:pic>
    </p:spTree>
    <p:extLst>
      <p:ext uri="{BB962C8B-B14F-4D97-AF65-F5344CB8AC3E}">
        <p14:creationId xmlns:p14="http://schemas.microsoft.com/office/powerpoint/2010/main" val="37370765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7425" y="2616212"/>
            <a:ext cx="6032071" cy="1470025"/>
          </a:xfrm>
        </p:spPr>
        <p:txBody>
          <a:bodyPr/>
          <a:lstStyle/>
          <a:p>
            <a:r>
              <a:rPr lang="es-MX" dirty="0">
                <a:solidFill>
                  <a:schemeClr val="tx1">
                    <a:lumMod val="75000"/>
                    <a:lumOff val="25000"/>
                  </a:schemeClr>
                </a:solidFill>
                <a:effectLst>
                  <a:outerShdw blurRad="38100" dist="38100" dir="2700000" algn="tl">
                    <a:srgbClr val="000000">
                      <a:alpha val="43137"/>
                    </a:srgbClr>
                  </a:outerShdw>
                </a:effectLst>
              </a:rPr>
              <a:t>5. Reporte de la Cartera de Inversiones </a:t>
            </a:r>
            <a:endParaRPr lang="es-MX" dirty="0"/>
          </a:p>
        </p:txBody>
      </p:sp>
      <p:sp>
        <p:nvSpPr>
          <p:cNvPr id="6" name="Subtítulo 5"/>
          <p:cNvSpPr>
            <a:spLocks noGrp="1"/>
          </p:cNvSpPr>
          <p:nvPr>
            <p:ph type="subTitle" idx="1"/>
          </p:nvPr>
        </p:nvSpPr>
        <p:spPr>
          <a:xfrm>
            <a:off x="312312" y="4086237"/>
            <a:ext cx="5742296" cy="730408"/>
          </a:xfrm>
        </p:spPr>
        <p:txBody>
          <a:bodyPr>
            <a:normAutofit/>
          </a:bodyPr>
          <a:lstStyle/>
          <a:p>
            <a:r>
              <a:rPr lang="es-MX" sz="3600" dirty="0">
                <a:solidFill>
                  <a:schemeClr val="tx1">
                    <a:lumMod val="75000"/>
                    <a:lumOff val="25000"/>
                  </a:schemeClr>
                </a:solidFill>
                <a:effectLst>
                  <a:outerShdw blurRad="38100" dist="38100" dir="2700000" algn="tl">
                    <a:srgbClr val="000000">
                      <a:alpha val="43137"/>
                    </a:srgbClr>
                  </a:outerShdw>
                </a:effectLst>
              </a:rPr>
              <a:t>Septiembre  </a:t>
            </a:r>
            <a:r>
              <a:rPr lang="es-MX" sz="3600" dirty="0" smtClean="0">
                <a:solidFill>
                  <a:schemeClr val="tx1">
                    <a:lumMod val="75000"/>
                    <a:lumOff val="25000"/>
                  </a:schemeClr>
                </a:solidFill>
                <a:effectLst>
                  <a:outerShdw blurRad="38100" dist="38100" dir="2700000" algn="tl">
                    <a:srgbClr val="000000">
                      <a:alpha val="43137"/>
                    </a:srgbClr>
                  </a:outerShdw>
                </a:effectLst>
              </a:rPr>
              <a:t>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13</a:t>
            </a:fld>
            <a:endParaRPr lang="en-US" dirty="0"/>
          </a:p>
        </p:txBody>
      </p:sp>
    </p:spTree>
    <p:extLst>
      <p:ext uri="{BB962C8B-B14F-4D97-AF65-F5344CB8AC3E}">
        <p14:creationId xmlns:p14="http://schemas.microsoft.com/office/powerpoint/2010/main" val="30564658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1"/>
            <a:ext cx="6733537" cy="461665"/>
          </a:xfrm>
          <a:prstGeom prst="rect">
            <a:avLst/>
          </a:prstGeom>
        </p:spPr>
        <p:txBody>
          <a:bodyPr wrap="square">
            <a:spAutoFit/>
          </a:bodyPr>
          <a:lstStyle/>
          <a:p>
            <a:pPr algn="ctr"/>
            <a:r>
              <a:rPr lang="es-MX" sz="2400" b="1" dirty="0" smtClean="0">
                <a:solidFill>
                  <a:schemeClr val="bg1">
                    <a:lumMod val="95000"/>
                  </a:schemeClr>
                </a:solidFill>
                <a:latin typeface="+mj-lt"/>
              </a:rPr>
              <a:t>Cartera Total de Inversiones  IPEJAL</a:t>
            </a:r>
            <a:endParaRPr lang="es-MX" sz="2400" b="1" dirty="0">
              <a:solidFill>
                <a:schemeClr val="bg1">
                  <a:lumMod val="95000"/>
                </a:schemeClr>
              </a:solidFill>
              <a:latin typeface="+mj-lt"/>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14</a:t>
            </a:fld>
            <a:endParaRPr lang="en-US" dirty="0"/>
          </a:p>
        </p:txBody>
      </p:sp>
      <p:pic>
        <p:nvPicPr>
          <p:cNvPr id="10" name="Imagen 9"/>
          <p:cNvPicPr>
            <a:picLocks noChangeAspect="1"/>
          </p:cNvPicPr>
          <p:nvPr/>
        </p:nvPicPr>
        <p:blipFill>
          <a:blip r:embed="rId2"/>
          <a:stretch>
            <a:fillRect/>
          </a:stretch>
        </p:blipFill>
        <p:spPr>
          <a:xfrm>
            <a:off x="6047544" y="1407877"/>
            <a:ext cx="2956082" cy="1386704"/>
          </a:xfrm>
          <a:prstGeom prst="rect">
            <a:avLst/>
          </a:prstGeom>
        </p:spPr>
      </p:pic>
      <p:pic>
        <p:nvPicPr>
          <p:cNvPr id="13" name="Imagen 12"/>
          <p:cNvPicPr>
            <a:picLocks noChangeAspect="1"/>
          </p:cNvPicPr>
          <p:nvPr/>
        </p:nvPicPr>
        <p:blipFill>
          <a:blip r:embed="rId3"/>
          <a:stretch>
            <a:fillRect/>
          </a:stretch>
        </p:blipFill>
        <p:spPr>
          <a:xfrm>
            <a:off x="6047544" y="3474458"/>
            <a:ext cx="2956082" cy="1378921"/>
          </a:xfrm>
          <a:prstGeom prst="rect">
            <a:avLst/>
          </a:prstGeom>
        </p:spPr>
      </p:pic>
      <p:pic>
        <p:nvPicPr>
          <p:cNvPr id="14" name="Imagen 13"/>
          <p:cNvPicPr>
            <a:picLocks noChangeAspect="1"/>
          </p:cNvPicPr>
          <p:nvPr/>
        </p:nvPicPr>
        <p:blipFill>
          <a:blip r:embed="rId4"/>
          <a:stretch>
            <a:fillRect/>
          </a:stretch>
        </p:blipFill>
        <p:spPr>
          <a:xfrm>
            <a:off x="3060771" y="900393"/>
            <a:ext cx="2879381" cy="5032337"/>
          </a:xfrm>
          <a:prstGeom prst="rect">
            <a:avLst/>
          </a:prstGeom>
        </p:spPr>
      </p:pic>
      <p:pic>
        <p:nvPicPr>
          <p:cNvPr id="15" name="Imagen 14"/>
          <p:cNvPicPr>
            <a:picLocks noChangeAspect="1"/>
          </p:cNvPicPr>
          <p:nvPr/>
        </p:nvPicPr>
        <p:blipFill>
          <a:blip r:embed="rId5"/>
          <a:stretch>
            <a:fillRect/>
          </a:stretch>
        </p:blipFill>
        <p:spPr>
          <a:xfrm>
            <a:off x="184103" y="900393"/>
            <a:ext cx="2875726" cy="4600289"/>
          </a:xfrm>
          <a:prstGeom prst="rect">
            <a:avLst/>
          </a:prstGeom>
        </p:spPr>
      </p:pic>
      <p:pic>
        <p:nvPicPr>
          <p:cNvPr id="16" name="Imagen 15"/>
          <p:cNvPicPr>
            <a:picLocks noChangeAspect="1"/>
          </p:cNvPicPr>
          <p:nvPr/>
        </p:nvPicPr>
        <p:blipFill>
          <a:blip r:embed="rId6"/>
          <a:stretch>
            <a:fillRect/>
          </a:stretch>
        </p:blipFill>
        <p:spPr>
          <a:xfrm>
            <a:off x="6047545" y="1407879"/>
            <a:ext cx="2956083" cy="1386703"/>
          </a:xfrm>
          <a:prstGeom prst="rect">
            <a:avLst/>
          </a:prstGeom>
        </p:spPr>
      </p:pic>
      <p:sp>
        <p:nvSpPr>
          <p:cNvPr id="18" name="CuadroTexto 17"/>
          <p:cNvSpPr txBox="1"/>
          <p:nvPr/>
        </p:nvSpPr>
        <p:spPr>
          <a:xfrm>
            <a:off x="28623" y="5517232"/>
            <a:ext cx="3031207" cy="415498"/>
          </a:xfrm>
          <a:prstGeom prst="rect">
            <a:avLst/>
          </a:prstGeom>
          <a:noFill/>
        </p:spPr>
        <p:txBody>
          <a:bodyPr wrap="square" rtlCol="0">
            <a:spAutoFit/>
          </a:bodyPr>
          <a:lstStyle/>
          <a:p>
            <a:r>
              <a:rPr lang="es-MX" sz="1050" b="1" dirty="0" smtClean="0"/>
              <a:t>*Se modifico el formato en base a las nuevas políticas de IPEJAL aprobadas el 1 de junio de 2020</a:t>
            </a:r>
            <a:endParaRPr lang="es-MX" sz="1050" b="1" dirty="0"/>
          </a:p>
        </p:txBody>
      </p:sp>
    </p:spTree>
    <p:extLst>
      <p:ext uri="{BB962C8B-B14F-4D97-AF65-F5344CB8AC3E}">
        <p14:creationId xmlns:p14="http://schemas.microsoft.com/office/powerpoint/2010/main" val="8405726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1"/>
            <a:ext cx="6733537" cy="461665"/>
          </a:xfrm>
          <a:prstGeom prst="rect">
            <a:avLst/>
          </a:prstGeom>
        </p:spPr>
        <p:txBody>
          <a:bodyPr wrap="square">
            <a:spAutoFit/>
          </a:bodyPr>
          <a:lstStyle/>
          <a:p>
            <a:pPr algn="ctr"/>
            <a:r>
              <a:rPr lang="es-MX" sz="2400" b="1" dirty="0" smtClean="0">
                <a:solidFill>
                  <a:prstClr val="white">
                    <a:lumMod val="95000"/>
                  </a:prstClr>
                </a:solidFill>
              </a:rPr>
              <a:t>Cartera Total de Inversiones  IPEJAL</a:t>
            </a:r>
            <a:endParaRPr lang="es-MX" sz="2400" b="1" dirty="0">
              <a:solidFill>
                <a:prstClr val="white">
                  <a:lumMod val="95000"/>
                </a:prstClr>
              </a:solidFill>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15</a:t>
            </a:fld>
            <a:endParaRPr lang="en-US" dirty="0"/>
          </a:p>
        </p:txBody>
      </p:sp>
      <p:pic>
        <p:nvPicPr>
          <p:cNvPr id="24" name="Imagen 23"/>
          <p:cNvPicPr>
            <a:picLocks noChangeAspect="1"/>
          </p:cNvPicPr>
          <p:nvPr/>
        </p:nvPicPr>
        <p:blipFill rotWithShape="1">
          <a:blip r:embed="rId2"/>
          <a:srcRect l="7696" t="27819" r="28002" b="1941"/>
          <a:stretch/>
        </p:blipFill>
        <p:spPr>
          <a:xfrm>
            <a:off x="5724144" y="1671858"/>
            <a:ext cx="1702593" cy="1702594"/>
          </a:xfrm>
          <a:prstGeom prst="rect">
            <a:avLst/>
          </a:prstGeom>
        </p:spPr>
      </p:pic>
      <p:pic>
        <p:nvPicPr>
          <p:cNvPr id="25" name="Imagen 24"/>
          <p:cNvPicPr>
            <a:picLocks noChangeAspect="1"/>
          </p:cNvPicPr>
          <p:nvPr/>
        </p:nvPicPr>
        <p:blipFill rotWithShape="1">
          <a:blip r:embed="rId3"/>
          <a:srcRect l="3945" t="12343" r="11784" b="11472"/>
          <a:stretch/>
        </p:blipFill>
        <p:spPr>
          <a:xfrm>
            <a:off x="4993535" y="984929"/>
            <a:ext cx="4104456" cy="3168352"/>
          </a:xfrm>
          <a:prstGeom prst="rect">
            <a:avLst/>
          </a:prstGeom>
        </p:spPr>
      </p:pic>
      <p:pic>
        <p:nvPicPr>
          <p:cNvPr id="26" name="Imagen 25"/>
          <p:cNvPicPr>
            <a:picLocks noChangeAspect="1"/>
          </p:cNvPicPr>
          <p:nvPr/>
        </p:nvPicPr>
        <p:blipFill rotWithShape="1">
          <a:blip r:embed="rId4"/>
          <a:srcRect l="7382" t="25511" r="7382" b="4789"/>
          <a:stretch/>
        </p:blipFill>
        <p:spPr>
          <a:xfrm>
            <a:off x="2448275" y="3365307"/>
            <a:ext cx="4032449" cy="2664296"/>
          </a:xfrm>
          <a:prstGeom prst="rect">
            <a:avLst/>
          </a:prstGeom>
        </p:spPr>
      </p:pic>
      <p:pic>
        <p:nvPicPr>
          <p:cNvPr id="28" name="Imagen 27"/>
          <p:cNvPicPr>
            <a:picLocks noChangeAspect="1"/>
          </p:cNvPicPr>
          <p:nvPr/>
        </p:nvPicPr>
        <p:blipFill rotWithShape="1">
          <a:blip r:embed="rId5"/>
          <a:srcRect l="11898" t="18801" r="37808" b="7658"/>
          <a:stretch/>
        </p:blipFill>
        <p:spPr>
          <a:xfrm>
            <a:off x="3035740" y="4022318"/>
            <a:ext cx="1370330" cy="1370330"/>
          </a:xfrm>
          <a:prstGeom prst="rect">
            <a:avLst/>
          </a:prstGeom>
        </p:spPr>
      </p:pic>
      <p:pic>
        <p:nvPicPr>
          <p:cNvPr id="29" name="Imagen 28"/>
          <p:cNvPicPr>
            <a:picLocks noChangeAspect="1"/>
          </p:cNvPicPr>
          <p:nvPr/>
        </p:nvPicPr>
        <p:blipFill rotWithShape="1">
          <a:blip r:embed="rId6"/>
          <a:srcRect l="12850" t="14917" r="42314" b="5562"/>
          <a:stretch/>
        </p:blipFill>
        <p:spPr>
          <a:xfrm>
            <a:off x="1150899" y="1716772"/>
            <a:ext cx="1406301" cy="1366120"/>
          </a:xfrm>
          <a:prstGeom prst="rect">
            <a:avLst/>
          </a:prstGeom>
        </p:spPr>
      </p:pic>
      <p:pic>
        <p:nvPicPr>
          <p:cNvPr id="30" name="Imagen 29"/>
          <p:cNvPicPr>
            <a:picLocks noChangeAspect="1"/>
          </p:cNvPicPr>
          <p:nvPr/>
        </p:nvPicPr>
        <p:blipFill rotWithShape="1">
          <a:blip r:embed="rId7"/>
          <a:srcRect l="10622" t="12757" r="12514" b="5569"/>
          <a:stretch/>
        </p:blipFill>
        <p:spPr>
          <a:xfrm>
            <a:off x="467545" y="980727"/>
            <a:ext cx="4320480" cy="2808313"/>
          </a:xfrm>
          <a:prstGeom prst="rect">
            <a:avLst/>
          </a:prstGeom>
        </p:spPr>
      </p:pic>
      <p:sp>
        <p:nvSpPr>
          <p:cNvPr id="31" name="5 Rectángulo"/>
          <p:cNvSpPr/>
          <p:nvPr/>
        </p:nvSpPr>
        <p:spPr>
          <a:xfrm>
            <a:off x="0" y="611396"/>
            <a:ext cx="1853264" cy="369332"/>
          </a:xfrm>
          <a:prstGeom prst="rect">
            <a:avLst/>
          </a:prstGeom>
        </p:spPr>
        <p:txBody>
          <a:bodyPr wrap="none">
            <a:spAutoFit/>
          </a:bodyPr>
          <a:lstStyle/>
          <a:p>
            <a:r>
              <a:rPr lang="es-MX" b="1" dirty="0"/>
              <a:t>DIVERSIFICACIÓN</a:t>
            </a:r>
          </a:p>
        </p:txBody>
      </p:sp>
      <p:sp>
        <p:nvSpPr>
          <p:cNvPr id="32" name="Flecha curvada hacia la izquierda 31"/>
          <p:cNvSpPr/>
          <p:nvPr/>
        </p:nvSpPr>
        <p:spPr>
          <a:xfrm rot="8328675">
            <a:off x="937826" y="3487316"/>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33" name="CuadroTexto 32"/>
          <p:cNvSpPr txBox="1"/>
          <p:nvPr/>
        </p:nvSpPr>
        <p:spPr>
          <a:xfrm>
            <a:off x="1551271" y="2261328"/>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34" name="CuadroTexto 33"/>
          <p:cNvSpPr txBox="1"/>
          <p:nvPr/>
        </p:nvSpPr>
        <p:spPr>
          <a:xfrm>
            <a:off x="3419872" y="4662891"/>
            <a:ext cx="615889" cy="307777"/>
          </a:xfrm>
          <a:prstGeom prst="rect">
            <a:avLst/>
          </a:prstGeom>
          <a:noFill/>
        </p:spPr>
        <p:txBody>
          <a:bodyPr wrap="square" rtlCol="0">
            <a:spAutoFit/>
          </a:bodyPr>
          <a:lstStyle/>
          <a:p>
            <a:pPr algn="ctr"/>
            <a:r>
              <a:rPr lang="en-US" sz="1400" dirty="0">
                <a:solidFill>
                  <a:schemeClr val="bg1"/>
                </a:solidFill>
              </a:rPr>
              <a:t>2019</a:t>
            </a:r>
            <a:endParaRPr lang="es-MX" sz="1400" dirty="0">
              <a:solidFill>
                <a:schemeClr val="bg1"/>
              </a:solidFill>
            </a:endParaRPr>
          </a:p>
        </p:txBody>
      </p:sp>
      <p:sp>
        <p:nvSpPr>
          <p:cNvPr id="35" name="CuadroTexto 34"/>
          <p:cNvSpPr txBox="1"/>
          <p:nvPr/>
        </p:nvSpPr>
        <p:spPr>
          <a:xfrm>
            <a:off x="6251033" y="2394286"/>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40" name="CuadroTexto 39"/>
          <p:cNvSpPr txBox="1"/>
          <p:nvPr/>
        </p:nvSpPr>
        <p:spPr>
          <a:xfrm>
            <a:off x="-442434" y="6055693"/>
            <a:ext cx="352839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smtClean="0"/>
              <a:t>1,880.64 </a:t>
            </a:r>
            <a:r>
              <a:rPr lang="es-MX" sz="1600" b="1" dirty="0"/>
              <a:t>días (</a:t>
            </a:r>
            <a:r>
              <a:rPr lang="es-MX" sz="1600" b="1" dirty="0" smtClean="0"/>
              <a:t>5.14 años</a:t>
            </a:r>
            <a:r>
              <a:rPr lang="es-MX" sz="1600" b="1" dirty="0"/>
              <a:t>)</a:t>
            </a:r>
          </a:p>
        </p:txBody>
      </p:sp>
    </p:spTree>
    <p:extLst>
      <p:ext uri="{BB962C8B-B14F-4D97-AF65-F5344CB8AC3E}">
        <p14:creationId xmlns:p14="http://schemas.microsoft.com/office/powerpoint/2010/main" val="2074609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92322" y="-56683"/>
            <a:ext cx="6741995" cy="45585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9" name="5 Rectángulo"/>
          <p:cNvSpPr/>
          <p:nvPr/>
        </p:nvSpPr>
        <p:spPr>
          <a:xfrm>
            <a:off x="251520" y="829539"/>
            <a:ext cx="1933543" cy="369332"/>
          </a:xfrm>
          <a:prstGeom prst="rect">
            <a:avLst/>
          </a:prstGeom>
        </p:spPr>
        <p:txBody>
          <a:bodyPr wrap="none">
            <a:spAutoFit/>
          </a:bodyPr>
          <a:lstStyle/>
          <a:p>
            <a:r>
              <a:rPr lang="es-MX" b="1" dirty="0">
                <a:solidFill>
                  <a:schemeClr val="tx1">
                    <a:lumMod val="75000"/>
                    <a:lumOff val="25000"/>
                  </a:schemeClr>
                </a:solidFill>
              </a:rPr>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16</a:t>
            </a:fld>
            <a:endParaRPr lang="en-US" dirty="0"/>
          </a:p>
        </p:txBody>
      </p:sp>
      <p:pic>
        <p:nvPicPr>
          <p:cNvPr id="13" name="Imagen 12"/>
          <p:cNvPicPr>
            <a:picLocks noChangeAspect="1"/>
          </p:cNvPicPr>
          <p:nvPr/>
        </p:nvPicPr>
        <p:blipFill rotWithShape="1">
          <a:blip r:embed="rId2"/>
          <a:srcRect l="32247" t="10118" r="3844" b="5516"/>
          <a:stretch/>
        </p:blipFill>
        <p:spPr>
          <a:xfrm>
            <a:off x="6327624" y="2849372"/>
            <a:ext cx="1734956" cy="1767085"/>
          </a:xfrm>
          <a:prstGeom prst="rect">
            <a:avLst/>
          </a:prstGeom>
        </p:spPr>
      </p:pic>
      <p:pic>
        <p:nvPicPr>
          <p:cNvPr id="16" name="Imagen 15"/>
          <p:cNvPicPr>
            <a:picLocks noChangeAspect="1"/>
          </p:cNvPicPr>
          <p:nvPr/>
        </p:nvPicPr>
        <p:blipFill rotWithShape="1">
          <a:blip r:embed="rId3"/>
          <a:srcRect l="8577"/>
          <a:stretch/>
        </p:blipFill>
        <p:spPr>
          <a:xfrm>
            <a:off x="4189830" y="1672215"/>
            <a:ext cx="4935850" cy="3927492"/>
          </a:xfrm>
          <a:prstGeom prst="rect">
            <a:avLst/>
          </a:prstGeom>
        </p:spPr>
      </p:pic>
      <p:pic>
        <p:nvPicPr>
          <p:cNvPr id="17" name="Imagen 16"/>
          <p:cNvPicPr>
            <a:picLocks noChangeAspect="1"/>
          </p:cNvPicPr>
          <p:nvPr/>
        </p:nvPicPr>
        <p:blipFill rotWithShape="1">
          <a:blip r:embed="rId4"/>
          <a:srcRect l="37686" t="15212" r="14008"/>
          <a:stretch/>
        </p:blipFill>
        <p:spPr>
          <a:xfrm>
            <a:off x="1521376" y="2970973"/>
            <a:ext cx="1806891" cy="1813372"/>
          </a:xfrm>
          <a:prstGeom prst="rect">
            <a:avLst/>
          </a:prstGeom>
        </p:spPr>
      </p:pic>
      <p:sp>
        <p:nvSpPr>
          <p:cNvPr id="18" name="CuadroTexto 17"/>
          <p:cNvSpPr txBox="1"/>
          <p:nvPr/>
        </p:nvSpPr>
        <p:spPr>
          <a:xfrm>
            <a:off x="3491880" y="5875656"/>
            <a:ext cx="1728192" cy="307777"/>
          </a:xfrm>
          <a:prstGeom prst="rect">
            <a:avLst/>
          </a:prstGeom>
          <a:noFill/>
        </p:spPr>
        <p:txBody>
          <a:bodyPr wrap="square" rtlCol="0">
            <a:spAutoFit/>
          </a:bodyPr>
          <a:lstStyle/>
          <a:p>
            <a:r>
              <a:rPr lang="es-MX" sz="1400" dirty="0"/>
              <a:t>*No incluye CKD's.</a:t>
            </a:r>
          </a:p>
        </p:txBody>
      </p:sp>
      <p:sp>
        <p:nvSpPr>
          <p:cNvPr id="19" name="CuadroTexto 18"/>
          <p:cNvSpPr txBox="1"/>
          <p:nvPr/>
        </p:nvSpPr>
        <p:spPr>
          <a:xfrm>
            <a:off x="2154033" y="3732915"/>
            <a:ext cx="581191"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0" name="CuadroTexto 19"/>
          <p:cNvSpPr txBox="1"/>
          <p:nvPr/>
        </p:nvSpPr>
        <p:spPr>
          <a:xfrm>
            <a:off x="6859725" y="3517994"/>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pic>
        <p:nvPicPr>
          <p:cNvPr id="21" name="Imagen 20"/>
          <p:cNvPicPr>
            <a:picLocks noChangeAspect="1"/>
          </p:cNvPicPr>
          <p:nvPr/>
        </p:nvPicPr>
        <p:blipFill>
          <a:blip r:embed="rId5"/>
          <a:stretch>
            <a:fillRect/>
          </a:stretch>
        </p:blipFill>
        <p:spPr>
          <a:xfrm>
            <a:off x="-422840" y="1471104"/>
            <a:ext cx="4858933" cy="4468755"/>
          </a:xfrm>
          <a:prstGeom prst="rect">
            <a:avLst/>
          </a:prstGeom>
        </p:spPr>
      </p:pic>
    </p:spTree>
    <p:extLst>
      <p:ext uri="{BB962C8B-B14F-4D97-AF65-F5344CB8AC3E}">
        <p14:creationId xmlns:p14="http://schemas.microsoft.com/office/powerpoint/2010/main" val="3557764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8676" y="-66358"/>
            <a:ext cx="6741994"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10" name="5 Rectángulo"/>
          <p:cNvSpPr/>
          <p:nvPr/>
        </p:nvSpPr>
        <p:spPr>
          <a:xfrm>
            <a:off x="61655" y="819297"/>
            <a:ext cx="1933543" cy="369332"/>
          </a:xfrm>
          <a:prstGeom prst="rect">
            <a:avLst/>
          </a:prstGeom>
        </p:spPr>
        <p:txBody>
          <a:bodyPr wrap="none">
            <a:spAutoFit/>
          </a:bodyPr>
          <a:lstStyle/>
          <a:p>
            <a:pPr algn="ctr"/>
            <a:r>
              <a:rPr lang="es-MX" b="1" dirty="0">
                <a:solidFill>
                  <a:schemeClr val="tx1">
                    <a:lumMod val="75000"/>
                    <a:lumOff val="25000"/>
                  </a:schemeClr>
                </a:solidFill>
              </a:rPr>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17</a:t>
            </a:fld>
            <a:endParaRPr lang="en-US" dirty="0"/>
          </a:p>
        </p:txBody>
      </p:sp>
      <p:sp>
        <p:nvSpPr>
          <p:cNvPr id="32" name="CuadroTexto 31"/>
          <p:cNvSpPr txBox="1"/>
          <p:nvPr/>
        </p:nvSpPr>
        <p:spPr>
          <a:xfrm>
            <a:off x="5558597" y="799127"/>
            <a:ext cx="2030120" cy="369332"/>
          </a:xfrm>
          <a:prstGeom prst="rect">
            <a:avLst/>
          </a:prstGeom>
          <a:noFill/>
        </p:spPr>
        <p:txBody>
          <a:bodyPr wrap="square" rtlCol="0">
            <a:spAutoFit/>
          </a:bodyPr>
          <a:lstStyle/>
          <a:p>
            <a:pPr algn="ctr"/>
            <a:r>
              <a:rPr lang="es-MX" dirty="0"/>
              <a:t>Por Moneda</a:t>
            </a:r>
          </a:p>
        </p:txBody>
      </p:sp>
      <p:pic>
        <p:nvPicPr>
          <p:cNvPr id="22" name="Imagen 21"/>
          <p:cNvPicPr>
            <a:picLocks noChangeAspect="1"/>
          </p:cNvPicPr>
          <p:nvPr/>
        </p:nvPicPr>
        <p:blipFill rotWithShape="1">
          <a:blip r:embed="rId2"/>
          <a:srcRect l="12318" t="17690" r="34408" b="6919"/>
          <a:stretch/>
        </p:blipFill>
        <p:spPr>
          <a:xfrm>
            <a:off x="836728" y="3144409"/>
            <a:ext cx="1757338" cy="1800200"/>
          </a:xfrm>
          <a:prstGeom prst="rect">
            <a:avLst/>
          </a:prstGeom>
        </p:spPr>
      </p:pic>
      <p:pic>
        <p:nvPicPr>
          <p:cNvPr id="23" name="Imagen 22"/>
          <p:cNvPicPr>
            <a:picLocks noChangeAspect="1"/>
          </p:cNvPicPr>
          <p:nvPr/>
        </p:nvPicPr>
        <p:blipFill rotWithShape="1">
          <a:blip r:embed="rId3"/>
          <a:srcRect l="6477" t="8714" r="6477" b="6919"/>
          <a:stretch/>
        </p:blipFill>
        <p:spPr>
          <a:xfrm>
            <a:off x="0" y="1860750"/>
            <a:ext cx="4922997" cy="3989325"/>
          </a:xfrm>
          <a:prstGeom prst="rect">
            <a:avLst/>
          </a:prstGeom>
        </p:spPr>
      </p:pic>
      <p:pic>
        <p:nvPicPr>
          <p:cNvPr id="24" name="Imagen 23"/>
          <p:cNvPicPr>
            <a:picLocks noChangeAspect="1"/>
          </p:cNvPicPr>
          <p:nvPr/>
        </p:nvPicPr>
        <p:blipFill rotWithShape="1">
          <a:blip r:embed="rId4"/>
          <a:srcRect l="6004" t="30315" r="29694"/>
          <a:stretch/>
        </p:blipFill>
        <p:spPr>
          <a:xfrm>
            <a:off x="5654999" y="3533999"/>
            <a:ext cx="1794851" cy="1839217"/>
          </a:xfrm>
          <a:prstGeom prst="rect">
            <a:avLst/>
          </a:prstGeom>
        </p:spPr>
      </p:pic>
      <p:pic>
        <p:nvPicPr>
          <p:cNvPr id="25" name="Imagen 24"/>
          <p:cNvPicPr>
            <a:picLocks noChangeAspect="1"/>
          </p:cNvPicPr>
          <p:nvPr/>
        </p:nvPicPr>
        <p:blipFill rotWithShape="1">
          <a:blip r:embed="rId5"/>
          <a:srcRect l="4311" t="7737" r="16157" b="3288"/>
          <a:stretch/>
        </p:blipFill>
        <p:spPr>
          <a:xfrm>
            <a:off x="4788024" y="2651055"/>
            <a:ext cx="4173230" cy="3551685"/>
          </a:xfrm>
          <a:prstGeom prst="rect">
            <a:avLst/>
          </a:prstGeom>
        </p:spPr>
      </p:pic>
      <p:pic>
        <p:nvPicPr>
          <p:cNvPr id="26" name="Imagen 25"/>
          <p:cNvPicPr>
            <a:picLocks noChangeAspect="1"/>
          </p:cNvPicPr>
          <p:nvPr/>
        </p:nvPicPr>
        <p:blipFill>
          <a:blip r:embed="rId6"/>
          <a:stretch>
            <a:fillRect/>
          </a:stretch>
        </p:blipFill>
        <p:spPr>
          <a:xfrm>
            <a:off x="3929012" y="1363450"/>
            <a:ext cx="2505730" cy="966879"/>
          </a:xfrm>
          <a:prstGeom prst="rect">
            <a:avLst/>
          </a:prstGeom>
        </p:spPr>
      </p:pic>
      <p:sp>
        <p:nvSpPr>
          <p:cNvPr id="29" name="CuadroTexto 28"/>
          <p:cNvSpPr txBox="1"/>
          <p:nvPr/>
        </p:nvSpPr>
        <p:spPr>
          <a:xfrm>
            <a:off x="251520" y="5894964"/>
            <a:ext cx="3456384" cy="307777"/>
          </a:xfrm>
          <a:prstGeom prst="rect">
            <a:avLst/>
          </a:prstGeom>
          <a:noFill/>
        </p:spPr>
        <p:txBody>
          <a:bodyPr wrap="square" rtlCol="0">
            <a:spAutoFit/>
          </a:bodyPr>
          <a:lstStyle/>
          <a:p>
            <a:r>
              <a:rPr lang="es-MX" sz="1400" dirty="0"/>
              <a:t>*Por plazo solo incluye instrumentos en MXN</a:t>
            </a:r>
          </a:p>
        </p:txBody>
      </p:sp>
      <p:sp>
        <p:nvSpPr>
          <p:cNvPr id="30" name="CuadroTexto 29"/>
          <p:cNvSpPr txBox="1"/>
          <p:nvPr/>
        </p:nvSpPr>
        <p:spPr>
          <a:xfrm>
            <a:off x="4922997" y="1026414"/>
            <a:ext cx="674796" cy="369332"/>
          </a:xfrm>
          <a:prstGeom prst="rect">
            <a:avLst/>
          </a:prstGeom>
          <a:noFill/>
        </p:spPr>
        <p:txBody>
          <a:bodyPr wrap="square" rtlCol="0">
            <a:spAutoFit/>
          </a:bodyPr>
          <a:lstStyle/>
          <a:p>
            <a:r>
              <a:rPr lang="es-MX" dirty="0"/>
              <a:t>2020</a:t>
            </a:r>
          </a:p>
        </p:txBody>
      </p:sp>
      <p:sp>
        <p:nvSpPr>
          <p:cNvPr id="31" name="CuadroTexto 30"/>
          <p:cNvSpPr txBox="1"/>
          <p:nvPr/>
        </p:nvSpPr>
        <p:spPr>
          <a:xfrm>
            <a:off x="7510812" y="1026414"/>
            <a:ext cx="674796" cy="369332"/>
          </a:xfrm>
          <a:prstGeom prst="rect">
            <a:avLst/>
          </a:prstGeom>
          <a:noFill/>
        </p:spPr>
        <p:txBody>
          <a:bodyPr wrap="square" rtlCol="0">
            <a:spAutoFit/>
          </a:bodyPr>
          <a:lstStyle/>
          <a:p>
            <a:r>
              <a:rPr lang="es-MX" dirty="0"/>
              <a:t>2019</a:t>
            </a:r>
          </a:p>
        </p:txBody>
      </p:sp>
      <p:pic>
        <p:nvPicPr>
          <p:cNvPr id="33" name="Imagen 32"/>
          <p:cNvPicPr>
            <a:picLocks noChangeAspect="1"/>
          </p:cNvPicPr>
          <p:nvPr/>
        </p:nvPicPr>
        <p:blipFill>
          <a:blip r:embed="rId7"/>
          <a:stretch>
            <a:fillRect/>
          </a:stretch>
        </p:blipFill>
        <p:spPr>
          <a:xfrm>
            <a:off x="6516216" y="1363450"/>
            <a:ext cx="2505730" cy="966879"/>
          </a:xfrm>
          <a:prstGeom prst="rect">
            <a:avLst/>
          </a:prstGeom>
        </p:spPr>
      </p:pic>
    </p:spTree>
    <p:extLst>
      <p:ext uri="{BB962C8B-B14F-4D97-AF65-F5344CB8AC3E}">
        <p14:creationId xmlns:p14="http://schemas.microsoft.com/office/powerpoint/2010/main" val="1898645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92438" y="-57669"/>
            <a:ext cx="6704687"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18</a:t>
            </a:fld>
            <a:endParaRPr lang="en-US" dirty="0"/>
          </a:p>
        </p:txBody>
      </p:sp>
      <p:sp>
        <p:nvSpPr>
          <p:cNvPr id="13" name="Rectángulo 12"/>
          <p:cNvSpPr/>
          <p:nvPr/>
        </p:nvSpPr>
        <p:spPr>
          <a:xfrm>
            <a:off x="263304" y="6217850"/>
            <a:ext cx="2858268" cy="276999"/>
          </a:xfrm>
          <a:prstGeom prst="rect">
            <a:avLst/>
          </a:prstGeom>
        </p:spPr>
        <p:txBody>
          <a:bodyPr wrap="square">
            <a:spAutoFit/>
          </a:bodyPr>
          <a:lstStyle/>
          <a:p>
            <a:r>
              <a:rPr lang="es-MX" sz="1200" dirty="0"/>
              <a:t>*No incluye instrumentos extranjeros.</a:t>
            </a:r>
          </a:p>
        </p:txBody>
      </p:sp>
      <p:sp>
        <p:nvSpPr>
          <p:cNvPr id="14" name="5 Rectángulo"/>
          <p:cNvSpPr/>
          <p:nvPr/>
        </p:nvSpPr>
        <p:spPr>
          <a:xfrm>
            <a:off x="481484" y="1273696"/>
            <a:ext cx="3316934" cy="369332"/>
          </a:xfrm>
          <a:prstGeom prst="rect">
            <a:avLst/>
          </a:prstGeom>
        </p:spPr>
        <p:txBody>
          <a:bodyPr wrap="none">
            <a:spAutoFit/>
          </a:bodyPr>
          <a:lstStyle/>
          <a:p>
            <a:r>
              <a:rPr lang="es-MX" b="1" dirty="0">
                <a:solidFill>
                  <a:schemeClr val="tx1">
                    <a:lumMod val="75000"/>
                    <a:lumOff val="25000"/>
                  </a:schemeClr>
                </a:solidFill>
              </a:rPr>
              <a:t>   INSTRUMENTOS NACIONALES</a:t>
            </a:r>
          </a:p>
        </p:txBody>
      </p:sp>
      <p:sp>
        <p:nvSpPr>
          <p:cNvPr id="15" name="5 Rectángulo"/>
          <p:cNvSpPr/>
          <p:nvPr/>
        </p:nvSpPr>
        <p:spPr>
          <a:xfrm>
            <a:off x="4945339" y="1268760"/>
            <a:ext cx="3916457" cy="369332"/>
          </a:xfrm>
          <a:prstGeom prst="rect">
            <a:avLst/>
          </a:prstGeom>
        </p:spPr>
        <p:txBody>
          <a:bodyPr wrap="none">
            <a:spAutoFit/>
          </a:bodyPr>
          <a:lstStyle/>
          <a:p>
            <a:r>
              <a:rPr lang="es-MX" b="1" dirty="0">
                <a:solidFill>
                  <a:schemeClr val="tx1">
                    <a:lumMod val="75000"/>
                    <a:lumOff val="25000"/>
                  </a:schemeClr>
                </a:solidFill>
              </a:rPr>
              <a:t>   INSTRUMENTOS INTERNACIONALES</a:t>
            </a:r>
          </a:p>
        </p:txBody>
      </p:sp>
      <p:pic>
        <p:nvPicPr>
          <p:cNvPr id="10" name="Imagen 9"/>
          <p:cNvPicPr>
            <a:picLocks noChangeAspect="1"/>
          </p:cNvPicPr>
          <p:nvPr/>
        </p:nvPicPr>
        <p:blipFill>
          <a:blip r:embed="rId2"/>
          <a:stretch>
            <a:fillRect/>
          </a:stretch>
        </p:blipFill>
        <p:spPr>
          <a:xfrm>
            <a:off x="4824532" y="1992298"/>
            <a:ext cx="4158069" cy="3334046"/>
          </a:xfrm>
          <a:prstGeom prst="rect">
            <a:avLst/>
          </a:prstGeom>
        </p:spPr>
      </p:pic>
      <p:pic>
        <p:nvPicPr>
          <p:cNvPr id="11" name="Imagen 10"/>
          <p:cNvPicPr>
            <a:picLocks noChangeAspect="1"/>
          </p:cNvPicPr>
          <p:nvPr/>
        </p:nvPicPr>
        <p:blipFill>
          <a:blip r:embed="rId3"/>
          <a:stretch>
            <a:fillRect/>
          </a:stretch>
        </p:blipFill>
        <p:spPr>
          <a:xfrm>
            <a:off x="266109" y="1801415"/>
            <a:ext cx="4053632" cy="3715812"/>
          </a:xfrm>
          <a:prstGeom prst="rect">
            <a:avLst/>
          </a:prstGeom>
        </p:spPr>
      </p:pic>
    </p:spTree>
    <p:extLst>
      <p:ext uri="{BB962C8B-B14F-4D97-AF65-F5344CB8AC3E}">
        <p14:creationId xmlns:p14="http://schemas.microsoft.com/office/powerpoint/2010/main" val="3506913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49831" y="23724"/>
            <a:ext cx="6751414" cy="1143000"/>
          </a:xfrm>
          <a:prstGeom prst="rect">
            <a:avLst/>
          </a:prstGeom>
        </p:spPr>
        <p:txBody>
          <a:bodyPr>
            <a:noAutofit/>
          </a:bodyPr>
          <a:lstStyle/>
          <a:p>
            <a:pPr marL="0" algn="ctr"/>
            <a:r>
              <a:rPr lang="es-MX" sz="3200" b="1" dirty="0" smtClean="0">
                <a:solidFill>
                  <a:schemeClr val="bg1"/>
                </a:solidFill>
                <a:latin typeface="+mn-lt"/>
              </a:rPr>
              <a:t>ORDEN DEL DÍA 10/2020</a:t>
            </a:r>
            <a:endParaRPr lang="es-MX" sz="3200" b="1" dirty="0">
              <a:solidFill>
                <a:schemeClr val="bg1"/>
              </a:solidFill>
              <a:latin typeface="+mn-lt"/>
            </a:endParaRPr>
          </a:p>
        </p:txBody>
      </p:sp>
      <p:sp>
        <p:nvSpPr>
          <p:cNvPr id="8" name="Marcador de contenido 7"/>
          <p:cNvSpPr>
            <a:spLocks noGrp="1"/>
          </p:cNvSpPr>
          <p:nvPr>
            <p:ph idx="1"/>
          </p:nvPr>
        </p:nvSpPr>
        <p:spPr>
          <a:xfrm>
            <a:off x="457200" y="1009271"/>
            <a:ext cx="8229600" cy="4850617"/>
          </a:xfrm>
        </p:spPr>
        <p:txBody>
          <a:bodyPr>
            <a:noAutofit/>
          </a:bodyPr>
          <a:lstStyle/>
          <a:p>
            <a:pPr marL="457135" indent="-457135" algn="just" eaLnBrk="0" hangingPunct="0">
              <a:spcAft>
                <a:spcPct val="20000"/>
              </a:spcAft>
              <a:buFontTx/>
              <a:buAutoNum type="arabicPeriod"/>
              <a:defRPr/>
            </a:pPr>
            <a:r>
              <a:rPr lang="es-MX" sz="1600" b="1" dirty="0" smtClean="0">
                <a:solidFill>
                  <a:schemeClr val="bg1">
                    <a:lumMod val="50000"/>
                  </a:schemeClr>
                </a:solidFill>
              </a:rPr>
              <a:t>Lista de </a:t>
            </a:r>
            <a:r>
              <a:rPr lang="es-MX" sz="1600" b="1" dirty="0">
                <a:solidFill>
                  <a:schemeClr val="bg1">
                    <a:lumMod val="50000"/>
                  </a:schemeClr>
                </a:solidFill>
              </a:rPr>
              <a:t>A</a:t>
            </a:r>
            <a:r>
              <a:rPr lang="es-MX" sz="1600" b="1" dirty="0" smtClean="0">
                <a:solidFill>
                  <a:schemeClr val="bg1">
                    <a:lumMod val="50000"/>
                  </a:schemeClr>
                </a:solidFill>
              </a:rPr>
              <a:t>sistencia y Declaración de Quórum </a:t>
            </a:r>
          </a:p>
          <a:p>
            <a:pPr marL="457135" indent="-457135" algn="just" eaLnBrk="0" hangingPunct="0">
              <a:spcAft>
                <a:spcPct val="20000"/>
              </a:spcAft>
              <a:buFontTx/>
              <a:buAutoNum type="arabicPeriod"/>
              <a:defRPr/>
            </a:pPr>
            <a:r>
              <a:rPr lang="es-MX" sz="1600" b="1" dirty="0" smtClean="0">
                <a:solidFill>
                  <a:schemeClr val="bg1">
                    <a:lumMod val="50000"/>
                  </a:schemeClr>
                </a:solidFill>
              </a:rPr>
              <a:t>Aprobación de Orden del Día</a:t>
            </a:r>
          </a:p>
          <a:p>
            <a:pPr marL="457135" lvl="0" indent="-457135" algn="just" eaLnBrk="0" hangingPunct="0">
              <a:spcAft>
                <a:spcPct val="20000"/>
              </a:spcAft>
              <a:buFontTx/>
              <a:buAutoNum type="arabicPeriod"/>
              <a:defRPr/>
            </a:pPr>
            <a:r>
              <a:rPr lang="es-ES" sz="1600" b="1" dirty="0" smtClean="0">
                <a:solidFill>
                  <a:schemeClr val="bg1">
                    <a:lumMod val="50000"/>
                  </a:schemeClr>
                </a:solidFill>
                <a:hlinkClick r:id="rId2" action="ppaction://hlinksldjump"/>
              </a:rPr>
              <a:t>Cuadro de Pensionados Efectos Noviembre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3" action="ppaction://hlinksldjump"/>
              </a:rPr>
              <a:t>Estados Financieros a Septiembre de 2020</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4" action="ppaction://hlinksldjump"/>
              </a:rPr>
              <a:t>Reporte de la Cartera de Inversiones a Septiembre de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5" action="ppaction://hlinksldjump"/>
              </a:rPr>
              <a:t>Reporte de Adeudos de Entidades Públicas Patronales</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MX" sz="1600" b="1" dirty="0" smtClean="0">
                <a:solidFill>
                  <a:schemeClr val="bg1">
                    <a:lumMod val="50000"/>
                  </a:schemeClr>
                </a:solidFill>
                <a:hlinkClick r:id="rId6" action="ppaction://hlinksldjump"/>
              </a:rPr>
              <a:t>Presentación e Informes de la Dirección General de Finanzas</a:t>
            </a:r>
            <a:endParaRPr lang="es-MX" sz="1600" b="1" dirty="0" smtClean="0">
              <a:solidFill>
                <a:schemeClr val="bg1">
                  <a:lumMod val="50000"/>
                </a:schemeClr>
              </a:solidFill>
            </a:endParaRPr>
          </a:p>
          <a:p>
            <a:pPr marL="685789" lvl="1" indent="-228600" algn="just" eaLnBrk="0" hangingPunct="0">
              <a:spcAft>
                <a:spcPct val="20000"/>
              </a:spcAft>
              <a:buFont typeface="+mj-lt"/>
              <a:buAutoNum type="alphaLcParenR"/>
              <a:defRPr/>
            </a:pPr>
            <a:r>
              <a:rPr lang="es-MX" sz="1200" b="1" dirty="0" smtClean="0">
                <a:solidFill>
                  <a:schemeClr val="bg1">
                    <a:lumMod val="50000"/>
                  </a:schemeClr>
                </a:solidFill>
                <a:hlinkClick r:id="rId7" action="ppaction://hlinksldjump"/>
              </a:rPr>
              <a:t>Expectativas </a:t>
            </a:r>
            <a:r>
              <a:rPr lang="es-MX" sz="1200" b="1" dirty="0">
                <a:solidFill>
                  <a:schemeClr val="bg1">
                    <a:lumMod val="50000"/>
                  </a:schemeClr>
                </a:solidFill>
                <a:hlinkClick r:id="rId7" action="ppaction://hlinksldjump"/>
              </a:rPr>
              <a:t>de Cierre </a:t>
            </a:r>
            <a:r>
              <a:rPr lang="es-MX" sz="1200" b="1" dirty="0" smtClean="0">
                <a:solidFill>
                  <a:schemeClr val="bg1">
                    <a:lumMod val="50000"/>
                  </a:schemeClr>
                </a:solidFill>
                <a:hlinkClick r:id="rId7" action="ppaction://hlinksldjump"/>
              </a:rPr>
              <a:t>2020 </a:t>
            </a:r>
            <a:r>
              <a:rPr lang="es-MX" sz="1200" b="1" dirty="0">
                <a:solidFill>
                  <a:schemeClr val="bg1">
                    <a:lumMod val="50000"/>
                  </a:schemeClr>
                </a:solidFill>
                <a:hlinkClick r:id="rId7" action="ppaction://hlinksldjump"/>
              </a:rPr>
              <a:t>y Proyección 2021</a:t>
            </a:r>
            <a:endParaRPr lang="es-MX" sz="1200" b="1" dirty="0">
              <a:solidFill>
                <a:schemeClr val="bg1">
                  <a:lumMod val="50000"/>
                </a:schemeClr>
              </a:solidFill>
            </a:endParaRPr>
          </a:p>
          <a:p>
            <a:pPr marL="685789" lvl="1" indent="-228600" algn="just" eaLnBrk="0" hangingPunct="0">
              <a:spcAft>
                <a:spcPct val="20000"/>
              </a:spcAft>
              <a:buFont typeface="+mj-lt"/>
              <a:buAutoNum type="alphaLcParenR"/>
              <a:defRPr/>
            </a:pPr>
            <a:r>
              <a:rPr lang="es-MX" sz="1200" b="1" dirty="0" smtClean="0">
                <a:solidFill>
                  <a:schemeClr val="bg1">
                    <a:lumMod val="50000"/>
                  </a:schemeClr>
                </a:solidFill>
                <a:hlinkClick r:id="rId8" action="ppaction://hlinksldjump"/>
              </a:rPr>
              <a:t>Gastos Pendientes </a:t>
            </a:r>
            <a:r>
              <a:rPr lang="es-MX" sz="1200" b="1" dirty="0">
                <a:solidFill>
                  <a:schemeClr val="bg1">
                    <a:lumMod val="50000"/>
                  </a:schemeClr>
                </a:solidFill>
                <a:hlinkClick r:id="rId8" action="ppaction://hlinksldjump"/>
              </a:rPr>
              <a:t>de </a:t>
            </a:r>
            <a:r>
              <a:rPr lang="es-MX" sz="1200" b="1" dirty="0" smtClean="0">
                <a:solidFill>
                  <a:schemeClr val="bg1">
                    <a:lumMod val="50000"/>
                  </a:schemeClr>
                </a:solidFill>
                <a:hlinkClick r:id="rId8" action="ppaction://hlinksldjump"/>
              </a:rPr>
              <a:t>Aplicación Presupuestal </a:t>
            </a:r>
            <a:endParaRPr lang="es-MX" sz="1200" b="1" dirty="0">
              <a:solidFill>
                <a:schemeClr val="bg1">
                  <a:lumMod val="50000"/>
                </a:schemeClr>
              </a:solidFill>
            </a:endParaRPr>
          </a:p>
          <a:p>
            <a:pPr marL="685789" lvl="1" indent="-228600" algn="just" eaLnBrk="0" hangingPunct="0">
              <a:spcAft>
                <a:spcPct val="20000"/>
              </a:spcAft>
              <a:buFont typeface="+mj-lt"/>
              <a:buAutoNum type="alphaLcParenR"/>
              <a:defRPr/>
            </a:pPr>
            <a:r>
              <a:rPr lang="es-MX" sz="1200" b="1" dirty="0" smtClean="0">
                <a:solidFill>
                  <a:schemeClr val="bg1">
                    <a:lumMod val="50000"/>
                  </a:schemeClr>
                </a:solidFill>
                <a:hlinkClick r:id="rId9" action="ppaction://hlinksldjump"/>
              </a:rPr>
              <a:t>Informe </a:t>
            </a:r>
            <a:r>
              <a:rPr lang="es-MX" sz="1200" b="1" dirty="0">
                <a:solidFill>
                  <a:schemeClr val="bg1">
                    <a:lumMod val="50000"/>
                  </a:schemeClr>
                </a:solidFill>
                <a:hlinkClick r:id="rId9" action="ppaction://hlinksldjump"/>
              </a:rPr>
              <a:t>de Gestión de Mandatos</a:t>
            </a:r>
            <a:endParaRPr lang="es-MX" sz="1200" b="1" dirty="0">
              <a:solidFill>
                <a:schemeClr val="bg1">
                  <a:lumMod val="50000"/>
                </a:schemeClr>
              </a:solidFill>
            </a:endParaRPr>
          </a:p>
          <a:p>
            <a:pPr marL="685789" lvl="1" indent="-228600" algn="just" eaLnBrk="0" hangingPunct="0">
              <a:spcAft>
                <a:spcPct val="20000"/>
              </a:spcAft>
              <a:buFont typeface="+mj-lt"/>
              <a:buAutoNum type="alphaLcParenR"/>
              <a:defRPr/>
            </a:pPr>
            <a:r>
              <a:rPr lang="es-MX" sz="1200" b="1" dirty="0" smtClean="0">
                <a:solidFill>
                  <a:schemeClr val="bg1">
                    <a:lumMod val="50000"/>
                  </a:schemeClr>
                </a:solidFill>
                <a:hlinkClick r:id="rId10" action="ppaction://hlinksldjump"/>
              </a:rPr>
              <a:t>Valuación </a:t>
            </a:r>
            <a:r>
              <a:rPr lang="es-MX" sz="1200" b="1" dirty="0">
                <a:solidFill>
                  <a:schemeClr val="bg1">
                    <a:lumMod val="50000"/>
                  </a:schemeClr>
                </a:solidFill>
                <a:hlinkClick r:id="rId10" action="ppaction://hlinksldjump"/>
              </a:rPr>
              <a:t>de Inversiones a Valor </a:t>
            </a:r>
            <a:r>
              <a:rPr lang="es-MX" sz="1200" b="1" dirty="0" smtClean="0">
                <a:solidFill>
                  <a:schemeClr val="bg1">
                    <a:lumMod val="50000"/>
                  </a:schemeClr>
                </a:solidFill>
                <a:hlinkClick r:id="rId10" action="ppaction://hlinksldjump"/>
              </a:rPr>
              <a:t>Mercado</a:t>
            </a:r>
            <a:endParaRPr lang="es-MX" sz="12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11" action="ppaction://hlinksldjump"/>
              </a:rPr>
              <a:t>Informe </a:t>
            </a:r>
            <a:r>
              <a:rPr lang="es-ES" sz="1600" b="1" dirty="0">
                <a:solidFill>
                  <a:schemeClr val="bg1">
                    <a:lumMod val="50000"/>
                  </a:schemeClr>
                </a:solidFill>
                <a:hlinkClick r:id="rId11" action="ppaction://hlinksldjump"/>
              </a:rPr>
              <a:t>de Ventas Propiedades en Dación en Pago</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a:solidFill>
                  <a:schemeClr val="bg1">
                    <a:lumMod val="50000"/>
                  </a:schemeClr>
                </a:solidFill>
                <a:hlinkClick r:id="rId12" action="ppaction://hlinksldjump"/>
              </a:rPr>
              <a:t>Solicitud Jubilación Retroactiva Edad </a:t>
            </a:r>
            <a:r>
              <a:rPr lang="es-ES" sz="1600" b="1" dirty="0" smtClean="0">
                <a:solidFill>
                  <a:schemeClr val="bg1">
                    <a:lumMod val="50000"/>
                  </a:schemeClr>
                </a:solidFill>
                <a:hlinkClick r:id="rId12" action="ppaction://hlinksldjump"/>
              </a:rPr>
              <a:t>Avanzada</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13" action="ppaction://hlinksldjump"/>
              </a:rPr>
              <a:t>Aprobación de Presupuesto UNIMEF Zapopan</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MX" sz="1600" b="1" dirty="0" smtClean="0">
                <a:solidFill>
                  <a:schemeClr val="bg1">
                    <a:lumMod val="50000"/>
                  </a:schemeClr>
                </a:solidFill>
                <a:hlinkClick r:id="rId14" action="ppaction://hlinksldjump"/>
              </a:rPr>
              <a:t>Asuntos Varios</a:t>
            </a:r>
            <a:endParaRPr lang="es-MX" sz="1600" b="1"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0" indent="0">
              <a:buNone/>
            </a:pPr>
            <a:endParaRPr lang="es-MX" sz="1600" dirty="0"/>
          </a:p>
        </p:txBody>
      </p:sp>
      <p:sp>
        <p:nvSpPr>
          <p:cNvPr id="2" name="Marcador de número de diapositiva 1"/>
          <p:cNvSpPr>
            <a:spLocks noGrp="1"/>
          </p:cNvSpPr>
          <p:nvPr>
            <p:ph type="sldNum" sz="quarter" idx="12"/>
          </p:nvPr>
        </p:nvSpPr>
        <p:spPr/>
        <p:txBody>
          <a:bodyPr/>
          <a:lstStyle/>
          <a:p>
            <a:fld id="{08DCC1CA-BC64-9342-9FC6-0A703FD15379}" type="slidenum">
              <a:rPr lang="en-US" smtClean="0"/>
              <a:pPr/>
              <a:t>1</a:t>
            </a:fld>
            <a:endParaRPr lang="en-US" dirty="0"/>
          </a:p>
        </p:txBody>
      </p:sp>
    </p:spTree>
    <p:extLst>
      <p:ext uri="{BB962C8B-B14F-4D97-AF65-F5344CB8AC3E}">
        <p14:creationId xmlns:p14="http://schemas.microsoft.com/office/powerpoint/2010/main" val="389918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5"/>
            <a:ext cx="6763053"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6" name="5 Rectángulo"/>
          <p:cNvSpPr/>
          <p:nvPr/>
        </p:nvSpPr>
        <p:spPr>
          <a:xfrm>
            <a:off x="-53319" y="1418323"/>
            <a:ext cx="7998665" cy="369332"/>
          </a:xfrm>
          <a:prstGeom prst="rect">
            <a:avLst/>
          </a:prstGeom>
        </p:spPr>
        <p:txBody>
          <a:bodyPr wrap="none">
            <a:spAutoFit/>
          </a:bodyPr>
          <a:lstStyle/>
          <a:p>
            <a:r>
              <a:rPr lang="es-MX" b="1" dirty="0">
                <a:solidFill>
                  <a:schemeClr val="tx1">
                    <a:lumMod val="75000"/>
                    <a:lumOff val="25000"/>
                  </a:schemeClr>
                </a:solidFill>
              </a:rPr>
              <a:t>COMPARATIVO  RENDIMIENTO CON  PRINCIPALES INDICADORES DE MERCADO</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19</a:t>
            </a:fld>
            <a:endParaRPr lang="en-US" dirty="0"/>
          </a:p>
        </p:txBody>
      </p:sp>
      <p:pic>
        <p:nvPicPr>
          <p:cNvPr id="8" name="Imagen 7"/>
          <p:cNvPicPr>
            <a:picLocks noChangeAspect="1"/>
          </p:cNvPicPr>
          <p:nvPr/>
        </p:nvPicPr>
        <p:blipFill>
          <a:blip r:embed="rId2"/>
          <a:stretch>
            <a:fillRect/>
          </a:stretch>
        </p:blipFill>
        <p:spPr>
          <a:xfrm>
            <a:off x="0" y="2044576"/>
            <a:ext cx="9144000" cy="2796318"/>
          </a:xfrm>
          <a:prstGeom prst="rect">
            <a:avLst/>
          </a:prstGeom>
        </p:spPr>
      </p:pic>
      <p:sp>
        <p:nvSpPr>
          <p:cNvPr id="9" name="Rectángulo 8"/>
          <p:cNvSpPr/>
          <p:nvPr/>
        </p:nvSpPr>
        <p:spPr>
          <a:xfrm>
            <a:off x="0" y="6356350"/>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spTree>
    <p:extLst>
      <p:ext uri="{BB962C8B-B14F-4D97-AF65-F5344CB8AC3E}">
        <p14:creationId xmlns:p14="http://schemas.microsoft.com/office/powerpoint/2010/main" val="145593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85336" y="-95534"/>
            <a:ext cx="6704687" cy="48638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20</a:t>
            </a:fld>
            <a:endParaRPr lang="en-US" dirty="0"/>
          </a:p>
        </p:txBody>
      </p:sp>
      <p:pic>
        <p:nvPicPr>
          <p:cNvPr id="6" name="Imagen 5"/>
          <p:cNvPicPr>
            <a:picLocks noChangeAspect="1"/>
          </p:cNvPicPr>
          <p:nvPr/>
        </p:nvPicPr>
        <p:blipFill>
          <a:blip r:embed="rId2"/>
          <a:stretch>
            <a:fillRect/>
          </a:stretch>
        </p:blipFill>
        <p:spPr>
          <a:xfrm>
            <a:off x="186175" y="1073928"/>
            <a:ext cx="8768762" cy="5099437"/>
          </a:xfrm>
          <a:prstGeom prst="rect">
            <a:avLst/>
          </a:prstGeom>
        </p:spPr>
      </p:pic>
    </p:spTree>
    <p:extLst>
      <p:ext uri="{BB962C8B-B14F-4D97-AF65-F5344CB8AC3E}">
        <p14:creationId xmlns:p14="http://schemas.microsoft.com/office/powerpoint/2010/main" val="9922280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a:p>
        </p:txBody>
      </p:sp>
      <p:sp>
        <p:nvSpPr>
          <p:cNvPr id="3" name="Subtítulo 2"/>
          <p:cNvSpPr>
            <a:spLocks noGrp="1"/>
          </p:cNvSpPr>
          <p:nvPr>
            <p:ph type="subTitle" idx="1"/>
          </p:nvPr>
        </p:nvSpPr>
        <p:spPr/>
        <p:txBody>
          <a:bodyPr/>
          <a:lstStyle/>
          <a:p>
            <a:endParaRPr lang="es-MX"/>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21</a:t>
            </a:fld>
            <a:endParaRPr lang="en-US" dirty="0"/>
          </a:p>
        </p:txBody>
      </p:sp>
      <p:sp>
        <p:nvSpPr>
          <p:cNvPr id="5" name="2 Título"/>
          <p:cNvSpPr txBox="1">
            <a:spLocks/>
          </p:cNvSpPr>
          <p:nvPr/>
        </p:nvSpPr>
        <p:spPr>
          <a:xfrm>
            <a:off x="1678675" y="-85035"/>
            <a:ext cx="6779525"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a:t>
            </a:r>
          </a:p>
          <a:p>
            <a:pPr marL="0" algn="ctr"/>
            <a:r>
              <a:rPr lang="es-MX" sz="2000" b="1" dirty="0" smtClean="0">
                <a:solidFill>
                  <a:prstClr val="white">
                    <a:lumMod val="95000"/>
                  </a:prstClr>
                </a:solidFill>
                <a:latin typeface="Candara"/>
              </a:rPr>
              <a:t>Septiembre 2020</a:t>
            </a:r>
            <a:endParaRPr lang="es-MX" sz="2000" b="1" dirty="0">
              <a:solidFill>
                <a:prstClr val="white">
                  <a:lumMod val="95000"/>
                </a:prstClr>
              </a:solidFill>
              <a:latin typeface="Candara"/>
            </a:endParaRPr>
          </a:p>
        </p:txBody>
      </p:sp>
      <p:pic>
        <p:nvPicPr>
          <p:cNvPr id="6" name="Imagen 5"/>
          <p:cNvPicPr>
            <a:picLocks noChangeAspect="1"/>
          </p:cNvPicPr>
          <p:nvPr/>
        </p:nvPicPr>
        <p:blipFill>
          <a:blip r:embed="rId2"/>
          <a:stretch>
            <a:fillRect/>
          </a:stretch>
        </p:blipFill>
        <p:spPr>
          <a:xfrm>
            <a:off x="425498" y="1287018"/>
            <a:ext cx="8261302" cy="3869869"/>
          </a:xfrm>
          <a:prstGeom prst="rect">
            <a:avLst/>
          </a:prstGeom>
        </p:spPr>
      </p:pic>
    </p:spTree>
    <p:extLst>
      <p:ext uri="{BB962C8B-B14F-4D97-AF65-F5344CB8AC3E}">
        <p14:creationId xmlns:p14="http://schemas.microsoft.com/office/powerpoint/2010/main" val="1411838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22</a:t>
            </a:fld>
            <a:endParaRPr lang="en-US" dirty="0"/>
          </a:p>
        </p:txBody>
      </p:sp>
      <p:sp>
        <p:nvSpPr>
          <p:cNvPr id="5" name="2 Título"/>
          <p:cNvSpPr txBox="1">
            <a:spLocks/>
          </p:cNvSpPr>
          <p:nvPr/>
        </p:nvSpPr>
        <p:spPr>
          <a:xfrm>
            <a:off x="1692322" y="-85035"/>
            <a:ext cx="6765878"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pic>
        <p:nvPicPr>
          <p:cNvPr id="6" name="Imagen 5"/>
          <p:cNvPicPr>
            <a:picLocks noChangeAspect="1"/>
          </p:cNvPicPr>
          <p:nvPr/>
        </p:nvPicPr>
        <p:blipFill>
          <a:blip r:embed="rId2"/>
          <a:stretch>
            <a:fillRect/>
          </a:stretch>
        </p:blipFill>
        <p:spPr>
          <a:xfrm>
            <a:off x="179512" y="1163948"/>
            <a:ext cx="8717348" cy="5148528"/>
          </a:xfrm>
          <a:prstGeom prst="rect">
            <a:avLst/>
          </a:prstGeom>
        </p:spPr>
      </p:pic>
    </p:spTree>
    <p:extLst>
      <p:ext uri="{BB962C8B-B14F-4D97-AF65-F5344CB8AC3E}">
        <p14:creationId xmlns:p14="http://schemas.microsoft.com/office/powerpoint/2010/main" val="2814733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79878"/>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schemeClr val="bg1">
                    <a:lumMod val="95000"/>
                  </a:schemeClr>
                </a:solidFill>
                <a:latin typeface="+mn-lt"/>
              </a:rPr>
              <a:t>Reporte de la Cartera de Inversiones </a:t>
            </a:r>
          </a:p>
          <a:p>
            <a:pPr marL="0" algn="ctr"/>
            <a:r>
              <a:rPr lang="es-MX" sz="2400" b="1" dirty="0" smtClean="0">
                <a:solidFill>
                  <a:schemeClr val="bg1">
                    <a:lumMod val="95000"/>
                  </a:schemeClr>
                </a:solidFill>
                <a:latin typeface="+mn-lt"/>
              </a:rPr>
              <a:t>Septiembre 2020</a:t>
            </a:r>
            <a:endParaRPr lang="es-MX" sz="2400" b="1" dirty="0">
              <a:solidFill>
                <a:schemeClr val="bg1">
                  <a:lumMod val="95000"/>
                </a:schemeClr>
              </a:solidFill>
              <a:latin typeface="+mn-lt"/>
            </a:endParaRPr>
          </a:p>
        </p:txBody>
      </p:sp>
      <p:sp>
        <p:nvSpPr>
          <p:cNvPr id="8" name="5 Rectángulo"/>
          <p:cNvSpPr/>
          <p:nvPr/>
        </p:nvSpPr>
        <p:spPr>
          <a:xfrm>
            <a:off x="-1" y="829738"/>
            <a:ext cx="2459866" cy="369332"/>
          </a:xfrm>
          <a:prstGeom prst="rect">
            <a:avLst/>
          </a:prstGeom>
        </p:spPr>
        <p:txBody>
          <a:bodyPr wrap="square">
            <a:spAutoFit/>
          </a:bodyPr>
          <a:lstStyle/>
          <a:p>
            <a:pPr algn="ctr"/>
            <a:r>
              <a:rPr lang="es-MX" b="1" dirty="0" smtClean="0">
                <a:solidFill>
                  <a:schemeClr val="tx1">
                    <a:lumMod val="75000"/>
                    <a:lumOff val="25000"/>
                  </a:schemeClr>
                </a:solidFill>
              </a:rPr>
              <a:t>INGRESOS  </a:t>
            </a:r>
            <a:r>
              <a:rPr lang="es-MX" b="1" dirty="0">
                <a:solidFill>
                  <a:schemeClr val="tx1">
                    <a:lumMod val="75000"/>
                    <a:lumOff val="25000"/>
                  </a:schemeClr>
                </a:solidFill>
              </a:rPr>
              <a:t>EFECTIVOS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23</a:t>
            </a:fld>
            <a:endParaRPr lang="es-MX" dirty="0"/>
          </a:p>
        </p:txBody>
      </p:sp>
      <p:pic>
        <p:nvPicPr>
          <p:cNvPr id="10" name="Imagen 9"/>
          <p:cNvPicPr>
            <a:picLocks noChangeAspect="1"/>
          </p:cNvPicPr>
          <p:nvPr/>
        </p:nvPicPr>
        <p:blipFill>
          <a:blip r:embed="rId2"/>
          <a:stretch>
            <a:fillRect/>
          </a:stretch>
        </p:blipFill>
        <p:spPr>
          <a:xfrm>
            <a:off x="1934565" y="1137555"/>
            <a:ext cx="5441682" cy="2683128"/>
          </a:xfrm>
          <a:prstGeom prst="rect">
            <a:avLst/>
          </a:prstGeom>
        </p:spPr>
      </p:pic>
      <p:pic>
        <p:nvPicPr>
          <p:cNvPr id="11" name="Imagen 10"/>
          <p:cNvPicPr>
            <a:picLocks noChangeAspect="1"/>
          </p:cNvPicPr>
          <p:nvPr/>
        </p:nvPicPr>
        <p:blipFill>
          <a:blip r:embed="rId3"/>
          <a:stretch>
            <a:fillRect/>
          </a:stretch>
        </p:blipFill>
        <p:spPr>
          <a:xfrm>
            <a:off x="1693710" y="3968143"/>
            <a:ext cx="5923392" cy="2735938"/>
          </a:xfrm>
          <a:prstGeom prst="rect">
            <a:avLst/>
          </a:prstGeom>
        </p:spPr>
      </p:pic>
    </p:spTree>
    <p:extLst>
      <p:ext uri="{BB962C8B-B14F-4D97-AF65-F5344CB8AC3E}">
        <p14:creationId xmlns:p14="http://schemas.microsoft.com/office/powerpoint/2010/main" val="17288380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54592"/>
            <a:ext cx="6730443" cy="44747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2020</a:t>
            </a:r>
            <a:endParaRPr lang="es-MX" sz="2400" b="1" dirty="0">
              <a:solidFill>
                <a:prstClr val="white">
                  <a:lumMod val="95000"/>
                </a:prstClr>
              </a:solidFill>
              <a:latin typeface="Candara"/>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24</a:t>
            </a:fld>
            <a:endParaRPr lang="es-MX" dirty="0"/>
          </a:p>
        </p:txBody>
      </p:sp>
      <p:pic>
        <p:nvPicPr>
          <p:cNvPr id="7" name="Imagen 6"/>
          <p:cNvPicPr>
            <a:picLocks noChangeAspect="1"/>
          </p:cNvPicPr>
          <p:nvPr/>
        </p:nvPicPr>
        <p:blipFill>
          <a:blip r:embed="rId2"/>
          <a:stretch>
            <a:fillRect/>
          </a:stretch>
        </p:blipFill>
        <p:spPr>
          <a:xfrm>
            <a:off x="431374" y="834795"/>
            <a:ext cx="7908108" cy="5829934"/>
          </a:xfrm>
          <a:prstGeom prst="rect">
            <a:avLst/>
          </a:prstGeom>
        </p:spPr>
      </p:pic>
    </p:spTree>
    <p:extLst>
      <p:ext uri="{BB962C8B-B14F-4D97-AF65-F5344CB8AC3E}">
        <p14:creationId xmlns:p14="http://schemas.microsoft.com/office/powerpoint/2010/main" val="19794285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0" y="691861"/>
            <a:ext cx="1637069"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37069" y="-52559"/>
            <a:ext cx="7043738"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25</a:t>
            </a:fld>
            <a:endParaRPr lang="es-MX" dirty="0"/>
          </a:p>
        </p:txBody>
      </p:sp>
      <p:pic>
        <p:nvPicPr>
          <p:cNvPr id="7" name="Imagen 6"/>
          <p:cNvPicPr>
            <a:picLocks noChangeAspect="1"/>
          </p:cNvPicPr>
          <p:nvPr/>
        </p:nvPicPr>
        <p:blipFill>
          <a:blip r:embed="rId2"/>
          <a:stretch>
            <a:fillRect/>
          </a:stretch>
        </p:blipFill>
        <p:spPr>
          <a:xfrm>
            <a:off x="2465853" y="801902"/>
            <a:ext cx="4888257" cy="5890749"/>
          </a:xfrm>
          <a:prstGeom prst="rect">
            <a:avLst/>
          </a:prstGeom>
        </p:spPr>
      </p:pic>
    </p:spTree>
    <p:extLst>
      <p:ext uri="{BB962C8B-B14F-4D97-AF65-F5344CB8AC3E}">
        <p14:creationId xmlns:p14="http://schemas.microsoft.com/office/powerpoint/2010/main" val="39815054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t>PORTAFOLIO ACTUAL</a:t>
            </a:r>
          </a:p>
        </p:txBody>
      </p:sp>
      <p:sp>
        <p:nvSpPr>
          <p:cNvPr id="4" name="2 Título"/>
          <p:cNvSpPr txBox="1">
            <a:spLocks/>
          </p:cNvSpPr>
          <p:nvPr/>
        </p:nvSpPr>
        <p:spPr>
          <a:xfrm>
            <a:off x="1547665" y="-52559"/>
            <a:ext cx="7012546" cy="48367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a:t>
            </a:r>
          </a:p>
          <a:p>
            <a:pPr marL="0" algn="ctr"/>
            <a:r>
              <a:rPr lang="es-MX" sz="2000" b="1" dirty="0" smtClean="0">
                <a:solidFill>
                  <a:prstClr val="white">
                    <a:lumMod val="95000"/>
                  </a:prstClr>
                </a:solidFill>
                <a:latin typeface="Candara"/>
              </a:rPr>
              <a:t>Septiembre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26</a:t>
            </a:fld>
            <a:endParaRPr lang="es-MX" dirty="0"/>
          </a:p>
        </p:txBody>
      </p:sp>
      <p:pic>
        <p:nvPicPr>
          <p:cNvPr id="7" name="Imagen 6"/>
          <p:cNvPicPr>
            <a:picLocks noChangeAspect="1"/>
          </p:cNvPicPr>
          <p:nvPr/>
        </p:nvPicPr>
        <p:blipFill>
          <a:blip r:embed="rId2"/>
          <a:stretch>
            <a:fillRect/>
          </a:stretch>
        </p:blipFill>
        <p:spPr>
          <a:xfrm>
            <a:off x="2366299" y="653938"/>
            <a:ext cx="5046177" cy="6081055"/>
          </a:xfrm>
          <a:prstGeom prst="rect">
            <a:avLst/>
          </a:prstGeom>
        </p:spPr>
      </p:pic>
    </p:spTree>
    <p:extLst>
      <p:ext uri="{BB962C8B-B14F-4D97-AF65-F5344CB8AC3E}">
        <p14:creationId xmlns:p14="http://schemas.microsoft.com/office/powerpoint/2010/main" val="3048689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51379" y="-40944"/>
            <a:ext cx="6796585"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27</a:t>
            </a:fld>
            <a:endParaRPr lang="es-MX" dirty="0"/>
          </a:p>
        </p:txBody>
      </p:sp>
      <p:pic>
        <p:nvPicPr>
          <p:cNvPr id="7" name="Imagen 6"/>
          <p:cNvPicPr>
            <a:picLocks noChangeAspect="1"/>
          </p:cNvPicPr>
          <p:nvPr/>
        </p:nvPicPr>
        <p:blipFill>
          <a:blip r:embed="rId2"/>
          <a:stretch>
            <a:fillRect/>
          </a:stretch>
        </p:blipFill>
        <p:spPr>
          <a:xfrm>
            <a:off x="2319412" y="756255"/>
            <a:ext cx="4937422" cy="5949997"/>
          </a:xfrm>
          <a:prstGeom prst="rect">
            <a:avLst/>
          </a:prstGeom>
        </p:spPr>
      </p:pic>
    </p:spTree>
    <p:extLst>
      <p:ext uri="{BB962C8B-B14F-4D97-AF65-F5344CB8AC3E}">
        <p14:creationId xmlns:p14="http://schemas.microsoft.com/office/powerpoint/2010/main" val="34097462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93709" y="-81886"/>
            <a:ext cx="6760062" cy="47079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28</a:t>
            </a:fld>
            <a:endParaRPr lang="es-MX" dirty="0"/>
          </a:p>
        </p:txBody>
      </p:sp>
      <p:pic>
        <p:nvPicPr>
          <p:cNvPr id="7" name="Imagen 6"/>
          <p:cNvPicPr>
            <a:picLocks noChangeAspect="1"/>
          </p:cNvPicPr>
          <p:nvPr/>
        </p:nvPicPr>
        <p:blipFill>
          <a:blip r:embed="rId2"/>
          <a:stretch>
            <a:fillRect/>
          </a:stretch>
        </p:blipFill>
        <p:spPr>
          <a:xfrm>
            <a:off x="2148983" y="744090"/>
            <a:ext cx="4971664" cy="5991261"/>
          </a:xfrm>
          <a:prstGeom prst="rect">
            <a:avLst/>
          </a:prstGeom>
        </p:spPr>
      </p:pic>
    </p:spTree>
    <p:extLst>
      <p:ext uri="{BB962C8B-B14F-4D97-AF65-F5344CB8AC3E}">
        <p14:creationId xmlns:p14="http://schemas.microsoft.com/office/powerpoint/2010/main" val="1798421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descr="Dctos.png">
            <a:hlinkClick r:id="rId2" action="ppaction://hlinkfile"/>
          </p:cNvPr>
          <p:cNvPicPr>
            <a:picLocks noChangeAspect="1"/>
          </p:cNvPicPr>
          <p:nvPr/>
        </p:nvPicPr>
        <p:blipFill>
          <a:blip r:embed="rId3" cstate="print"/>
          <a:stretch>
            <a:fillRect/>
          </a:stretch>
        </p:blipFill>
        <p:spPr>
          <a:xfrm>
            <a:off x="7833556" y="3302313"/>
            <a:ext cx="419373" cy="391584"/>
          </a:xfrm>
          <a:prstGeom prst="rect">
            <a:avLst/>
          </a:prstGeom>
        </p:spPr>
      </p:pic>
      <p:sp>
        <p:nvSpPr>
          <p:cNvPr id="2" name="Título 1"/>
          <p:cNvSpPr>
            <a:spLocks noGrp="1"/>
          </p:cNvSpPr>
          <p:nvPr>
            <p:ph type="ctrTitle"/>
          </p:nvPr>
        </p:nvSpPr>
        <p:spPr>
          <a:xfrm>
            <a:off x="457200" y="2763092"/>
            <a:ext cx="57422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3. Cuadro de Pensionados </a:t>
            </a:r>
            <a:r>
              <a:rPr lang="es-MX" dirty="0" smtClean="0">
                <a:solidFill>
                  <a:schemeClr val="tx1">
                    <a:lumMod val="65000"/>
                    <a:lumOff val="35000"/>
                  </a:schemeClr>
                </a:solidFill>
                <a:effectLst>
                  <a:outerShdw blurRad="38100" dist="38100" dir="2700000" algn="tl">
                    <a:srgbClr val="000000">
                      <a:alpha val="43137"/>
                    </a:srgbClr>
                  </a:outerShdw>
                </a:effectLst>
              </a:rPr>
              <a:t>Efectos</a:t>
            </a:r>
            <a:br>
              <a:rPr lang="es-MX" dirty="0" smtClean="0">
                <a:solidFill>
                  <a:schemeClr val="tx1">
                    <a:lumMod val="65000"/>
                    <a:lumOff val="35000"/>
                  </a:schemeClr>
                </a:solidFill>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457200" y="3743073"/>
            <a:ext cx="5742296" cy="1752600"/>
          </a:xfrm>
        </p:spPr>
        <p:txBody>
          <a:bodyPr>
            <a:normAutofit/>
          </a:bodyPr>
          <a:lstStyle/>
          <a:p>
            <a:r>
              <a:rPr lang="es-MX" sz="3600" dirty="0">
                <a:solidFill>
                  <a:schemeClr val="tx1">
                    <a:lumMod val="65000"/>
                    <a:lumOff val="35000"/>
                  </a:schemeClr>
                </a:solidFill>
                <a:effectLst>
                  <a:outerShdw blurRad="38100" dist="38100" dir="2700000" algn="tl">
                    <a:srgbClr val="000000">
                      <a:alpha val="43137"/>
                    </a:srgbClr>
                  </a:outerShdw>
                </a:effectLst>
              </a:rPr>
              <a:t>Noviembre 2020</a:t>
            </a:r>
            <a:endParaRPr lang="es-MX" sz="3600" dirty="0"/>
          </a:p>
        </p:txBody>
      </p:sp>
      <p:sp>
        <p:nvSpPr>
          <p:cNvPr id="5" name="Marcador de número de diapositiva 4"/>
          <p:cNvSpPr>
            <a:spLocks noGrp="1"/>
          </p:cNvSpPr>
          <p:nvPr>
            <p:ph type="sldNum" sz="quarter" idx="12"/>
          </p:nvPr>
        </p:nvSpPr>
        <p:spPr/>
        <p:txBody>
          <a:bodyPr/>
          <a:lstStyle/>
          <a:p>
            <a:fld id="{08DCC1CA-BC64-9342-9FC6-0A703FD15379}" type="slidenum">
              <a:rPr lang="en-US" smtClean="0"/>
              <a:pPr/>
              <a:t>2</a:t>
            </a:fld>
            <a:endParaRPr lang="en-US" dirty="0"/>
          </a:p>
        </p:txBody>
      </p:sp>
    </p:spTree>
    <p:extLst>
      <p:ext uri="{BB962C8B-B14F-4D97-AF65-F5344CB8AC3E}">
        <p14:creationId xmlns:p14="http://schemas.microsoft.com/office/powerpoint/2010/main" val="36480222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8674" y="-77821"/>
            <a:ext cx="6755641" cy="47079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54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29</a:t>
            </a:fld>
            <a:endParaRPr lang="es-MX" dirty="0"/>
          </a:p>
        </p:txBody>
      </p:sp>
      <p:pic>
        <p:nvPicPr>
          <p:cNvPr id="7" name="Imagen 6"/>
          <p:cNvPicPr>
            <a:picLocks noChangeAspect="1"/>
          </p:cNvPicPr>
          <p:nvPr/>
        </p:nvPicPr>
        <p:blipFill>
          <a:blip r:embed="rId2"/>
          <a:stretch>
            <a:fillRect/>
          </a:stretch>
        </p:blipFill>
        <p:spPr>
          <a:xfrm>
            <a:off x="2103069" y="731212"/>
            <a:ext cx="4970837" cy="5990264"/>
          </a:xfrm>
          <a:prstGeom prst="rect">
            <a:avLst/>
          </a:prstGeom>
        </p:spPr>
      </p:pic>
    </p:spTree>
    <p:extLst>
      <p:ext uri="{BB962C8B-B14F-4D97-AF65-F5344CB8AC3E}">
        <p14:creationId xmlns:p14="http://schemas.microsoft.com/office/powerpoint/2010/main" val="3125784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51379" y="-107150"/>
            <a:ext cx="6782937" cy="47079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30</a:t>
            </a:fld>
            <a:endParaRPr lang="es-MX" dirty="0"/>
          </a:p>
        </p:txBody>
      </p:sp>
      <p:pic>
        <p:nvPicPr>
          <p:cNvPr id="7" name="Imagen 6"/>
          <p:cNvPicPr>
            <a:picLocks noChangeAspect="1"/>
          </p:cNvPicPr>
          <p:nvPr/>
        </p:nvPicPr>
        <p:blipFill>
          <a:blip r:embed="rId2"/>
          <a:stretch>
            <a:fillRect/>
          </a:stretch>
        </p:blipFill>
        <p:spPr>
          <a:xfrm>
            <a:off x="2223303" y="734055"/>
            <a:ext cx="4877888" cy="5878253"/>
          </a:xfrm>
          <a:prstGeom prst="rect">
            <a:avLst/>
          </a:prstGeom>
        </p:spPr>
      </p:pic>
    </p:spTree>
    <p:extLst>
      <p:ext uri="{BB962C8B-B14F-4D97-AF65-F5344CB8AC3E}">
        <p14:creationId xmlns:p14="http://schemas.microsoft.com/office/powerpoint/2010/main" val="37501502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93710" y="-84484"/>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31</a:t>
            </a:fld>
            <a:endParaRPr lang="es-MX" dirty="0"/>
          </a:p>
        </p:txBody>
      </p:sp>
      <p:pic>
        <p:nvPicPr>
          <p:cNvPr id="7" name="Imagen 6"/>
          <p:cNvPicPr>
            <a:picLocks noChangeAspect="1"/>
          </p:cNvPicPr>
          <p:nvPr/>
        </p:nvPicPr>
        <p:blipFill>
          <a:blip r:embed="rId2"/>
          <a:stretch>
            <a:fillRect/>
          </a:stretch>
        </p:blipFill>
        <p:spPr>
          <a:xfrm>
            <a:off x="2189666" y="818538"/>
            <a:ext cx="4898371" cy="5902937"/>
          </a:xfrm>
          <a:prstGeom prst="rect">
            <a:avLst/>
          </a:prstGeom>
        </p:spPr>
      </p:pic>
    </p:spTree>
    <p:extLst>
      <p:ext uri="{BB962C8B-B14F-4D97-AF65-F5344CB8AC3E}">
        <p14:creationId xmlns:p14="http://schemas.microsoft.com/office/powerpoint/2010/main" val="35427061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32</a:t>
            </a:fld>
            <a:endParaRPr lang="es-MX" dirty="0"/>
          </a:p>
        </p:txBody>
      </p:sp>
      <p:pic>
        <p:nvPicPr>
          <p:cNvPr id="3" name="Imagen 2"/>
          <p:cNvPicPr>
            <a:picLocks noChangeAspect="1"/>
          </p:cNvPicPr>
          <p:nvPr/>
        </p:nvPicPr>
        <p:blipFill>
          <a:blip r:embed="rId2"/>
          <a:stretch>
            <a:fillRect/>
          </a:stretch>
        </p:blipFill>
        <p:spPr>
          <a:xfrm>
            <a:off x="2162639" y="734056"/>
            <a:ext cx="4968476" cy="5987419"/>
          </a:xfrm>
          <a:prstGeom prst="rect">
            <a:avLst/>
          </a:prstGeom>
        </p:spPr>
      </p:pic>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84484"/>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Tree>
    <p:extLst>
      <p:ext uri="{BB962C8B-B14F-4D97-AF65-F5344CB8AC3E}">
        <p14:creationId xmlns:p14="http://schemas.microsoft.com/office/powerpoint/2010/main" val="29659717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33</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93710" y="-84484"/>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Septiembre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5" name="Imagen 4"/>
          <p:cNvPicPr>
            <a:picLocks noChangeAspect="1"/>
          </p:cNvPicPr>
          <p:nvPr/>
        </p:nvPicPr>
        <p:blipFill>
          <a:blip r:embed="rId2"/>
          <a:stretch>
            <a:fillRect/>
          </a:stretch>
        </p:blipFill>
        <p:spPr>
          <a:xfrm>
            <a:off x="2239256" y="1950451"/>
            <a:ext cx="4665488" cy="2957098"/>
          </a:xfrm>
          <a:prstGeom prst="rect">
            <a:avLst/>
          </a:prstGeom>
        </p:spPr>
      </p:pic>
    </p:spTree>
    <p:extLst>
      <p:ext uri="{BB962C8B-B14F-4D97-AF65-F5344CB8AC3E}">
        <p14:creationId xmlns:p14="http://schemas.microsoft.com/office/powerpoint/2010/main" val="28331370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3704" y="2694115"/>
            <a:ext cx="61994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6. Reporte de </a:t>
            </a:r>
            <a:r>
              <a:rPr lang="es-MX" dirty="0" smtClean="0">
                <a:solidFill>
                  <a:schemeClr val="tx1">
                    <a:lumMod val="65000"/>
                    <a:lumOff val="35000"/>
                  </a:schemeClr>
                </a:solidFill>
                <a:effectLst>
                  <a:outerShdw blurRad="38100" dist="38100" dir="2700000" algn="tl">
                    <a:srgbClr val="000000">
                      <a:alpha val="43137"/>
                    </a:srgbClr>
                  </a:outerShdw>
                </a:effectLst>
              </a:rPr>
              <a:t>adeudos </a:t>
            </a:r>
            <a:r>
              <a:rPr lang="es-MX" dirty="0">
                <a:solidFill>
                  <a:schemeClr val="tx1">
                    <a:lumMod val="65000"/>
                    <a:lumOff val="35000"/>
                  </a:schemeClr>
                </a:solidFill>
                <a:effectLst>
                  <a:outerShdw blurRad="38100" dist="38100" dir="2700000" algn="tl">
                    <a:srgbClr val="000000">
                      <a:alpha val="43137"/>
                    </a:srgbClr>
                  </a:outerShdw>
                </a:effectLst>
              </a:rPr>
              <a:t>de </a:t>
            </a:r>
            <a:r>
              <a:rPr lang="es-MX" dirty="0" smtClean="0">
                <a:solidFill>
                  <a:schemeClr val="tx1">
                    <a:lumMod val="65000"/>
                    <a:lumOff val="35000"/>
                  </a:schemeClr>
                </a:solidFill>
                <a:effectLst>
                  <a:outerShdw blurRad="38100" dist="38100" dir="2700000" algn="tl">
                    <a:srgbClr val="000000">
                      <a:alpha val="43137"/>
                    </a:srgbClr>
                  </a:outerShdw>
                </a:effectLst>
              </a:rPr>
              <a:t>Entidades Públicas</a:t>
            </a:r>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34</a:t>
            </a:fld>
            <a:endParaRPr lang="en-US" dirty="0"/>
          </a:p>
        </p:txBody>
      </p:sp>
    </p:spTree>
    <p:extLst>
      <p:ext uri="{BB962C8B-B14F-4D97-AF65-F5344CB8AC3E}">
        <p14:creationId xmlns:p14="http://schemas.microsoft.com/office/powerpoint/2010/main" val="4426064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51516"/>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Entidades </a:t>
            </a:r>
            <a:r>
              <a:rPr lang="es-MX" sz="2300" b="1" dirty="0" smtClean="0">
                <a:solidFill>
                  <a:schemeClr val="bg1">
                    <a:lumMod val="95000"/>
                  </a:schemeClr>
                </a:solidFill>
                <a:latin typeface="+mj-lt"/>
              </a:rPr>
              <a:t>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35</a:t>
            </a:fld>
            <a:endParaRPr lang="es-MX" dirty="0"/>
          </a:p>
        </p:txBody>
      </p:sp>
      <p:pic>
        <p:nvPicPr>
          <p:cNvPr id="6" name="Imagen 5"/>
          <p:cNvPicPr>
            <a:picLocks noChangeAspect="1"/>
          </p:cNvPicPr>
          <p:nvPr/>
        </p:nvPicPr>
        <p:blipFill>
          <a:blip r:embed="rId2"/>
          <a:stretch>
            <a:fillRect/>
          </a:stretch>
        </p:blipFill>
        <p:spPr>
          <a:xfrm>
            <a:off x="81888" y="830400"/>
            <a:ext cx="8982160" cy="3745069"/>
          </a:xfrm>
          <a:prstGeom prst="rect">
            <a:avLst/>
          </a:prstGeom>
        </p:spPr>
      </p:pic>
    </p:spTree>
    <p:extLst>
      <p:ext uri="{BB962C8B-B14F-4D97-AF65-F5344CB8AC3E}">
        <p14:creationId xmlns:p14="http://schemas.microsoft.com/office/powerpoint/2010/main" val="1995152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34248" y="25758"/>
            <a:ext cx="6867726" cy="52609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Entidades </a:t>
            </a:r>
            <a:r>
              <a:rPr lang="es-MX" sz="2300" b="1" dirty="0" smtClean="0">
                <a:solidFill>
                  <a:schemeClr val="bg1">
                    <a:lumMod val="95000"/>
                  </a:schemeClr>
                </a:solidFill>
                <a:latin typeface="+mj-lt"/>
              </a:rPr>
              <a:t>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36</a:t>
            </a:fld>
            <a:endParaRPr lang="es-MX" dirty="0"/>
          </a:p>
        </p:txBody>
      </p:sp>
      <p:pic>
        <p:nvPicPr>
          <p:cNvPr id="6" name="Imagen 5"/>
          <p:cNvPicPr>
            <a:picLocks noChangeAspect="1"/>
          </p:cNvPicPr>
          <p:nvPr/>
        </p:nvPicPr>
        <p:blipFill rotWithShape="1">
          <a:blip r:embed="rId2"/>
          <a:srcRect t="3228"/>
          <a:stretch/>
        </p:blipFill>
        <p:spPr>
          <a:xfrm>
            <a:off x="72828" y="909019"/>
            <a:ext cx="8982160" cy="4577592"/>
          </a:xfrm>
          <a:prstGeom prst="rect">
            <a:avLst/>
          </a:prstGeom>
        </p:spPr>
      </p:pic>
    </p:spTree>
    <p:extLst>
      <p:ext uri="{BB962C8B-B14F-4D97-AF65-F5344CB8AC3E}">
        <p14:creationId xmlns:p14="http://schemas.microsoft.com/office/powerpoint/2010/main" val="16803436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48222" y="38637"/>
            <a:ext cx="6853753" cy="52609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prstClr val="white">
                    <a:lumMod val="95000"/>
                  </a:prstClr>
                </a:solidFill>
                <a:latin typeface="Candara"/>
              </a:rPr>
              <a:t>Reporte de adeudos de Entidades </a:t>
            </a:r>
            <a:r>
              <a:rPr lang="es-MX" sz="2300" b="1" dirty="0" smtClean="0">
                <a:solidFill>
                  <a:prstClr val="white">
                    <a:lumMod val="95000"/>
                  </a:prstClr>
                </a:solidFill>
                <a:latin typeface="Candara"/>
              </a:rPr>
              <a:t>Públicas </a:t>
            </a:r>
            <a:r>
              <a:rPr lang="es-MX" sz="2300" b="1" dirty="0">
                <a:solidFill>
                  <a:prstClr val="white">
                    <a:lumMod val="95000"/>
                  </a:prstClr>
                </a:solidFill>
                <a:latin typeface="Candara"/>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37</a:t>
            </a:fld>
            <a:endParaRPr lang="es-MX" dirty="0"/>
          </a:p>
        </p:txBody>
      </p:sp>
      <p:pic>
        <p:nvPicPr>
          <p:cNvPr id="7" name="Imagen 6"/>
          <p:cNvPicPr>
            <a:picLocks noChangeAspect="1"/>
          </p:cNvPicPr>
          <p:nvPr/>
        </p:nvPicPr>
        <p:blipFill>
          <a:blip r:embed="rId2"/>
          <a:stretch>
            <a:fillRect/>
          </a:stretch>
        </p:blipFill>
        <p:spPr>
          <a:xfrm>
            <a:off x="80921" y="1410690"/>
            <a:ext cx="8965975" cy="1874911"/>
          </a:xfrm>
          <a:prstGeom prst="rect">
            <a:avLst/>
          </a:prstGeom>
        </p:spPr>
      </p:pic>
    </p:spTree>
    <p:extLst>
      <p:ext uri="{BB962C8B-B14F-4D97-AF65-F5344CB8AC3E}">
        <p14:creationId xmlns:p14="http://schemas.microsoft.com/office/powerpoint/2010/main" val="10295171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2668358"/>
            <a:ext cx="6553200" cy="1470025"/>
          </a:xfrm>
        </p:spPr>
        <p:txBody>
          <a:bodyPr/>
          <a:lstStyle/>
          <a:p>
            <a:pPr marL="457135" indent="-457135" eaLnBrk="0" hangingPunct="0">
              <a:spcAft>
                <a:spcPct val="20000"/>
              </a:spcAft>
              <a:defRPr/>
            </a:pPr>
            <a:r>
              <a:rPr lang="es-MX" dirty="0" smtClean="0">
                <a:solidFill>
                  <a:schemeClr val="tx1">
                    <a:lumMod val="65000"/>
                    <a:lumOff val="35000"/>
                  </a:schemeClr>
                </a:solidFill>
                <a:effectLst>
                  <a:outerShdw blurRad="38100" dist="38100" dir="2700000" algn="tl">
                    <a:srgbClr val="000000">
                      <a:alpha val="43137"/>
                    </a:srgbClr>
                  </a:outerShdw>
                </a:effectLst>
              </a:rPr>
              <a:t>7. Presentación </a:t>
            </a:r>
            <a:r>
              <a:rPr lang="es-MX" dirty="0">
                <a:solidFill>
                  <a:schemeClr val="tx1">
                    <a:lumMod val="65000"/>
                    <a:lumOff val="35000"/>
                  </a:schemeClr>
                </a:solidFill>
                <a:effectLst>
                  <a:outerShdw blurRad="38100" dist="38100" dir="2700000" algn="tl">
                    <a:srgbClr val="000000">
                      <a:alpha val="43137"/>
                    </a:srgbClr>
                  </a:outerShdw>
                </a:effectLst>
              </a:rPr>
              <a:t>e Informes </a:t>
            </a:r>
            <a:r>
              <a:rPr lang="es-MX" dirty="0" smtClean="0">
                <a:solidFill>
                  <a:schemeClr val="tx1">
                    <a:lumMod val="65000"/>
                    <a:lumOff val="35000"/>
                  </a:schemeClr>
                </a:solidFill>
                <a:effectLst>
                  <a:outerShdw blurRad="38100" dist="38100" dir="2700000" algn="tl">
                    <a:srgbClr val="000000">
                      <a:alpha val="43137"/>
                    </a:srgbClr>
                  </a:outerShdw>
                </a:effectLst>
              </a:rPr>
              <a:t>Dirección </a:t>
            </a:r>
            <a:r>
              <a:rPr lang="es-MX" dirty="0">
                <a:solidFill>
                  <a:schemeClr val="tx1">
                    <a:lumMod val="65000"/>
                    <a:lumOff val="35000"/>
                  </a:schemeClr>
                </a:solidFill>
                <a:effectLst>
                  <a:outerShdw blurRad="38100" dist="38100" dir="2700000" algn="tl">
                    <a:srgbClr val="000000">
                      <a:alpha val="43137"/>
                    </a:srgbClr>
                  </a:outerShdw>
                </a:effectLst>
              </a:rPr>
              <a:t>General de </a:t>
            </a:r>
            <a:r>
              <a:rPr lang="es-MX" dirty="0" smtClean="0">
                <a:solidFill>
                  <a:schemeClr val="tx1">
                    <a:lumMod val="65000"/>
                    <a:lumOff val="35000"/>
                  </a:schemeClr>
                </a:solidFill>
                <a:effectLst>
                  <a:outerShdw blurRad="38100" dist="38100" dir="2700000" algn="tl">
                    <a:srgbClr val="000000">
                      <a:alpha val="43137"/>
                    </a:srgbClr>
                  </a:outerShdw>
                </a:effectLst>
              </a:rPr>
              <a:t>Finanzas</a:t>
            </a:r>
            <a:endParaRPr lang="es-MX" sz="28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38</a:t>
            </a:fld>
            <a:endParaRPr lang="en-US" dirty="0"/>
          </a:p>
        </p:txBody>
      </p:sp>
    </p:spTree>
    <p:extLst>
      <p:ext uri="{BB962C8B-B14F-4D97-AF65-F5344CB8AC3E}">
        <p14:creationId xmlns:p14="http://schemas.microsoft.com/office/powerpoint/2010/main" val="2389128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n 16"/>
          <p:cNvPicPr>
            <a:picLocks noChangeAspect="1"/>
          </p:cNvPicPr>
          <p:nvPr/>
        </p:nvPicPr>
        <p:blipFill>
          <a:blip r:embed="rId2"/>
          <a:stretch>
            <a:fillRect/>
          </a:stretch>
        </p:blipFill>
        <p:spPr>
          <a:xfrm>
            <a:off x="171193" y="1646181"/>
            <a:ext cx="8794965" cy="4735875"/>
          </a:xfrm>
          <a:prstGeom prst="rect">
            <a:avLst/>
          </a:prstGeom>
        </p:spPr>
      </p:pic>
      <p:sp>
        <p:nvSpPr>
          <p:cNvPr id="4" name="2 Título"/>
          <p:cNvSpPr>
            <a:spLocks noGrp="1"/>
          </p:cNvSpPr>
          <p:nvPr>
            <p:ph type="title" idx="4294967295"/>
          </p:nvPr>
        </p:nvSpPr>
        <p:spPr>
          <a:xfrm>
            <a:off x="1703210" y="181377"/>
            <a:ext cx="6735762" cy="471488"/>
          </a:xfrm>
          <a:prstGeom prst="rect">
            <a:avLst/>
          </a:prstGeom>
        </p:spPr>
        <p:txBody>
          <a:bodyPr>
            <a:noAutofit/>
          </a:bodyPr>
          <a:lstStyle/>
          <a:p>
            <a:pPr marL="0" algn="ctr"/>
            <a:r>
              <a:rPr lang="es-MX" sz="2400" b="1" dirty="0" smtClean="0">
                <a:solidFill>
                  <a:schemeClr val="bg1">
                    <a:lumMod val="95000"/>
                  </a:schemeClr>
                </a:solidFill>
              </a:rPr>
              <a:t>Cuadro de Pensionados</a:t>
            </a:r>
            <a:endParaRPr lang="es-MX" sz="2400" b="1" dirty="0">
              <a:solidFill>
                <a:schemeClr val="bg1">
                  <a:lumMod val="95000"/>
                </a:schemeClr>
              </a:solidFill>
            </a:endParaRPr>
          </a:p>
        </p:txBody>
      </p:sp>
      <p:pic>
        <p:nvPicPr>
          <p:cNvPr id="6" name="5 Imagen" descr="Dctos.png">
            <a:hlinkClick r:id="rId3" action="ppaction://hlinkpres?slideindex=1&amp;slidetitle="/>
          </p:cNvPr>
          <p:cNvPicPr>
            <a:picLocks noChangeAspect="1"/>
          </p:cNvPicPr>
          <p:nvPr/>
        </p:nvPicPr>
        <p:blipFill>
          <a:blip r:embed="rId4" cstate="print">
            <a:extLst/>
          </a:blip>
          <a:stretch>
            <a:fillRect/>
          </a:stretch>
        </p:blipFill>
        <p:spPr>
          <a:xfrm>
            <a:off x="1066141" y="6239077"/>
            <a:ext cx="390190" cy="364335"/>
          </a:xfrm>
          <a:prstGeom prst="rect">
            <a:avLst/>
          </a:prstGeom>
        </p:spPr>
      </p:pic>
      <p:sp>
        <p:nvSpPr>
          <p:cNvPr id="7" name="6 CuadroTexto"/>
          <p:cNvSpPr txBox="1"/>
          <p:nvPr/>
        </p:nvSpPr>
        <p:spPr>
          <a:xfrm>
            <a:off x="209935" y="710993"/>
            <a:ext cx="8717482" cy="830997"/>
          </a:xfrm>
          <a:prstGeom prst="rect">
            <a:avLst/>
          </a:prstGeom>
          <a:noFill/>
        </p:spPr>
        <p:txBody>
          <a:bodyPr wrap="square" rtlCol="0">
            <a:spAutoFit/>
          </a:bodyPr>
          <a:lstStyle/>
          <a:p>
            <a:pPr algn="just"/>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autorización de las siguientes pensiones y pagos únicos con efectos al 1 de Noviembre de 2020:</a:t>
            </a:r>
            <a:endParaRPr lang="es-MX" sz="1600" dirty="0">
              <a:solidFill>
                <a:schemeClr val="tx1">
                  <a:lumMod val="85000"/>
                  <a:lumOff val="15000"/>
                </a:schemeClr>
              </a:solidFill>
              <a:cs typeface="Arial" pitchFamily="34" charset="0"/>
            </a:endParaRPr>
          </a:p>
        </p:txBody>
      </p:sp>
      <p:sp>
        <p:nvSpPr>
          <p:cNvPr id="11" name="17 CuadroTexto"/>
          <p:cNvSpPr txBox="1"/>
          <p:nvPr/>
        </p:nvSpPr>
        <p:spPr>
          <a:xfrm>
            <a:off x="844766" y="6544453"/>
            <a:ext cx="792088" cy="215444"/>
          </a:xfrm>
          <a:prstGeom prst="rect">
            <a:avLst/>
          </a:prstGeom>
          <a:noFill/>
        </p:spPr>
        <p:txBody>
          <a:bodyPr wrap="square" rtlCol="0">
            <a:spAutoFit/>
          </a:bodyPr>
          <a:lstStyle/>
          <a:p>
            <a:pPr algn="ctr"/>
            <a:r>
              <a:rPr lang="es-MX" sz="800" b="1" dirty="0" smtClean="0">
                <a:solidFill>
                  <a:schemeClr val="bg1">
                    <a:lumMod val="50000"/>
                  </a:schemeClr>
                </a:solidFill>
              </a:rPr>
              <a:t>Estadística</a:t>
            </a:r>
            <a:endParaRPr lang="es-MX" sz="800" b="1" dirty="0">
              <a:solidFill>
                <a:schemeClr val="bg1">
                  <a:lumMod val="50000"/>
                </a:schemeClr>
              </a:solidFill>
            </a:endParaRPr>
          </a:p>
        </p:txBody>
      </p:sp>
      <p:pic>
        <p:nvPicPr>
          <p:cNvPr id="13" name="5 Imagen" descr="Dctos.png">
            <a:hlinkClick r:id="rId5" action="ppaction://hlinkfile"/>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1703210" y="6246642"/>
            <a:ext cx="420077" cy="392242"/>
          </a:xfrm>
          <a:prstGeom prst="rect">
            <a:avLst/>
          </a:prstGeom>
        </p:spPr>
      </p:pic>
      <p:sp>
        <p:nvSpPr>
          <p:cNvPr id="14" name="17 CuadroTexto"/>
          <p:cNvSpPr txBox="1"/>
          <p:nvPr/>
        </p:nvSpPr>
        <p:spPr>
          <a:xfrm>
            <a:off x="1448110" y="6557743"/>
            <a:ext cx="855394" cy="215444"/>
          </a:xfrm>
          <a:prstGeom prst="rect">
            <a:avLst/>
          </a:prstGeom>
          <a:noFill/>
        </p:spPr>
        <p:txBody>
          <a:bodyPr wrap="square" rtlCol="0">
            <a:spAutoFit/>
          </a:bodyPr>
          <a:lstStyle/>
          <a:p>
            <a:pPr algn="ctr"/>
            <a:r>
              <a:rPr lang="es-MX" sz="800" b="1" dirty="0" smtClean="0">
                <a:solidFill>
                  <a:schemeClr val="bg1">
                    <a:lumMod val="50000"/>
                  </a:schemeClr>
                </a:solidFill>
              </a:rPr>
              <a:t>Altas y Bajas</a:t>
            </a:r>
            <a:endParaRPr lang="es-MX" sz="800" b="1" dirty="0">
              <a:solidFill>
                <a:schemeClr val="bg1">
                  <a:lumMod val="50000"/>
                </a:schemeClr>
              </a:solidFill>
            </a:endParaRPr>
          </a:p>
        </p:txBody>
      </p:sp>
      <p:pic>
        <p:nvPicPr>
          <p:cNvPr id="15" name="5 Imagen" descr="Dctos.png">
            <a:hlinkClick r:id="rId7" action="ppaction://hlinkpres?slideindex=1&amp;slidetitle="/>
          </p:cNvPr>
          <p:cNvPicPr>
            <a:picLocks noChangeAspect="1"/>
          </p:cNvPicPr>
          <p:nvPr/>
        </p:nvPicPr>
        <p:blipFill>
          <a:blip r:embed="rId6" cstate="print">
            <a:clrChange>
              <a:clrFrom>
                <a:srgbClr val="FEFEFE"/>
              </a:clrFrom>
              <a:clrTo>
                <a:srgbClr val="FEFEFE">
                  <a:alpha val="0"/>
                </a:srgbClr>
              </a:clrTo>
            </a:clrChange>
          </a:blip>
          <a:stretch>
            <a:fillRect/>
          </a:stretch>
        </p:blipFill>
        <p:spPr>
          <a:xfrm>
            <a:off x="410377" y="6227658"/>
            <a:ext cx="441188" cy="396876"/>
          </a:xfrm>
          <a:prstGeom prst="rect">
            <a:avLst/>
          </a:prstGeom>
        </p:spPr>
      </p:pic>
      <p:sp>
        <p:nvSpPr>
          <p:cNvPr id="16" name="17 CuadroTexto"/>
          <p:cNvSpPr txBox="1"/>
          <p:nvPr/>
        </p:nvSpPr>
        <p:spPr>
          <a:xfrm>
            <a:off x="246534" y="6544453"/>
            <a:ext cx="792088" cy="215444"/>
          </a:xfrm>
          <a:prstGeom prst="rect">
            <a:avLst/>
          </a:prstGeom>
          <a:noFill/>
        </p:spPr>
        <p:txBody>
          <a:bodyPr wrap="square" rtlCol="0">
            <a:spAutoFit/>
          </a:bodyPr>
          <a:lstStyle/>
          <a:p>
            <a:pPr algn="ctr"/>
            <a:r>
              <a:rPr lang="es-MX" sz="800" b="1" dirty="0" smtClean="0">
                <a:solidFill>
                  <a:schemeClr val="bg1">
                    <a:lumMod val="50000"/>
                  </a:schemeClr>
                </a:solidFill>
              </a:rPr>
              <a:t>&gt;$50,000</a:t>
            </a:r>
            <a:endParaRPr lang="es-MX" sz="800" b="1" dirty="0">
              <a:solidFill>
                <a:schemeClr val="bg1">
                  <a:lumMod val="50000"/>
                </a:schemeClr>
              </a:solidFill>
            </a:endParaRPr>
          </a:p>
        </p:txBody>
      </p:sp>
      <p:pic>
        <p:nvPicPr>
          <p:cNvPr id="18" name="5 Imagen" descr="Dctos.png">
            <a:hlinkClick r:id="rId8" action="ppaction://hlinkpres?slideindex=1&amp;slidetitle="/>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2550383" y="6232950"/>
            <a:ext cx="419373" cy="391584"/>
          </a:xfrm>
          <a:prstGeom prst="rect">
            <a:avLst/>
          </a:prstGeom>
        </p:spPr>
      </p:pic>
      <p:sp>
        <p:nvSpPr>
          <p:cNvPr id="19" name="17 CuadroTexto"/>
          <p:cNvSpPr txBox="1"/>
          <p:nvPr/>
        </p:nvSpPr>
        <p:spPr>
          <a:xfrm>
            <a:off x="2059675" y="6557743"/>
            <a:ext cx="1565845" cy="215444"/>
          </a:xfrm>
          <a:prstGeom prst="rect">
            <a:avLst/>
          </a:prstGeom>
          <a:noFill/>
        </p:spPr>
        <p:txBody>
          <a:bodyPr wrap="square" rtlCol="0">
            <a:spAutoFit/>
          </a:bodyPr>
          <a:lstStyle/>
          <a:p>
            <a:pPr algn="ctr"/>
            <a:r>
              <a:rPr lang="es-MX" sz="800" b="1" dirty="0" smtClean="0">
                <a:solidFill>
                  <a:schemeClr val="bg1">
                    <a:lumMod val="50000"/>
                  </a:schemeClr>
                </a:solidFill>
              </a:rPr>
              <a:t>Comparativo Altas </a:t>
            </a:r>
            <a:r>
              <a:rPr lang="es-MX" sz="800" b="1" dirty="0">
                <a:solidFill>
                  <a:schemeClr val="bg1">
                    <a:lumMod val="50000"/>
                  </a:schemeClr>
                </a:solidFill>
              </a:rPr>
              <a:t>y Bajas</a:t>
            </a:r>
          </a:p>
        </p:txBody>
      </p:sp>
      <p:sp>
        <p:nvSpPr>
          <p:cNvPr id="3" name="Marcador de número de diapositiva 2"/>
          <p:cNvSpPr>
            <a:spLocks noGrp="1"/>
          </p:cNvSpPr>
          <p:nvPr>
            <p:ph type="sldNum" sz="quarter" idx="4"/>
          </p:nvPr>
        </p:nvSpPr>
        <p:spPr/>
        <p:txBody>
          <a:bodyPr/>
          <a:lstStyle/>
          <a:p>
            <a:fld id="{08DCC1CA-BC64-9342-9FC6-0A703FD15379}" type="slidenum">
              <a:rPr lang="en-US" smtClean="0"/>
              <a:pPr/>
              <a:t>3</a:t>
            </a:fld>
            <a:endParaRPr lang="en-US" dirty="0"/>
          </a:p>
        </p:txBody>
      </p:sp>
    </p:spTree>
    <p:extLst>
      <p:ext uri="{BB962C8B-B14F-4D97-AF65-F5344CB8AC3E}">
        <p14:creationId xmlns:p14="http://schemas.microsoft.com/office/powerpoint/2010/main" val="32290810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50657" y="2377718"/>
            <a:ext cx="5867400" cy="1470025"/>
          </a:xfrm>
        </p:spPr>
        <p:txBody>
          <a:bodyPr/>
          <a:lstStyle/>
          <a:p>
            <a:r>
              <a:rPr lang="es-MX" dirty="0" smtClean="0">
                <a:solidFill>
                  <a:schemeClr val="tx1">
                    <a:lumMod val="65000"/>
                    <a:lumOff val="35000"/>
                  </a:schemeClr>
                </a:solidFill>
                <a:effectLst>
                  <a:outerShdw blurRad="38100" dist="38100" dir="2700000" algn="tl">
                    <a:srgbClr val="000000">
                      <a:alpha val="43137"/>
                    </a:srgbClr>
                  </a:outerShdw>
                </a:effectLst>
              </a:rPr>
              <a:t>Expectativas de Cierre 2020 y Proyección 2021</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39</a:t>
            </a:fld>
            <a:endParaRPr lang="en-US" dirty="0"/>
          </a:p>
        </p:txBody>
      </p:sp>
      <p:sp>
        <p:nvSpPr>
          <p:cNvPr id="5" name="Rectángulo 4"/>
          <p:cNvSpPr/>
          <p:nvPr/>
        </p:nvSpPr>
        <p:spPr>
          <a:xfrm>
            <a:off x="2298356" y="150629"/>
            <a:ext cx="6845644" cy="400110"/>
          </a:xfrm>
          <a:prstGeom prst="rect">
            <a:avLst/>
          </a:prstGeom>
        </p:spPr>
        <p:txBody>
          <a:bodyPr wrap="square">
            <a:spAutoFit/>
          </a:bodyPr>
          <a:lstStyle/>
          <a:p>
            <a:r>
              <a:rPr lang="es-MX" sz="2000" dirty="0">
                <a:solidFill>
                  <a:schemeClr val="tx1">
                    <a:lumMod val="65000"/>
                    <a:lumOff val="35000"/>
                  </a:schemeClr>
                </a:solidFill>
              </a:rPr>
              <a:t>Presentación e Informes Dirección General de Finanzas</a:t>
            </a:r>
            <a:endParaRPr lang="es-MX" sz="2000" dirty="0"/>
          </a:p>
        </p:txBody>
      </p:sp>
      <p:sp>
        <p:nvSpPr>
          <p:cNvPr id="6" name="Subtítulo 5"/>
          <p:cNvSpPr>
            <a:spLocks noGrp="1"/>
          </p:cNvSpPr>
          <p:nvPr>
            <p:ph type="subTitle" idx="1"/>
          </p:nvPr>
        </p:nvSpPr>
        <p:spPr>
          <a:xfrm>
            <a:off x="6686818" y="465793"/>
            <a:ext cx="2302635" cy="365204"/>
          </a:xfrm>
        </p:spPr>
        <p:txBody>
          <a:bodyPr>
            <a:noAutofit/>
          </a:bodyPr>
          <a:lstStyle/>
          <a:p>
            <a:r>
              <a:rPr lang="es-MX" sz="2000" dirty="0">
                <a:solidFill>
                  <a:schemeClr val="tx1">
                    <a:lumMod val="50000"/>
                    <a:lumOff val="50000"/>
                  </a:schemeClr>
                </a:solidFill>
              </a:rPr>
              <a:t>Septiembre  </a:t>
            </a:r>
            <a:r>
              <a:rPr lang="es-MX" sz="2000" dirty="0" smtClean="0">
                <a:solidFill>
                  <a:schemeClr val="tx1">
                    <a:lumMod val="50000"/>
                    <a:lumOff val="50000"/>
                  </a:schemeClr>
                </a:solidFill>
              </a:rPr>
              <a:t>2020</a:t>
            </a:r>
            <a:endParaRPr lang="es-MX" sz="2000" dirty="0">
              <a:solidFill>
                <a:schemeClr val="tx1">
                  <a:lumMod val="50000"/>
                  <a:lumOff val="50000"/>
                </a:schemeClr>
              </a:solidFill>
            </a:endParaRPr>
          </a:p>
        </p:txBody>
      </p:sp>
    </p:spTree>
    <p:extLst>
      <p:ext uri="{BB962C8B-B14F-4D97-AF65-F5344CB8AC3E}">
        <p14:creationId xmlns:p14="http://schemas.microsoft.com/office/powerpoint/2010/main" val="21395791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688351" y="104819"/>
            <a:ext cx="6747311" cy="419100"/>
          </a:xfrm>
        </p:spPr>
        <p:txBody>
          <a:bodyPr>
            <a:normAutofit lnSpcReduction="10000"/>
          </a:bodyPr>
          <a:lstStyle/>
          <a:p>
            <a:r>
              <a:rPr lang="es-MX" dirty="0" smtClean="0">
                <a:solidFill>
                  <a:schemeClr val="bg1">
                    <a:lumMod val="95000"/>
                  </a:schemeClr>
                </a:solidFill>
              </a:rPr>
              <a:t>Expectativa de Cierre 2020 y Proyección 2021</a:t>
            </a:r>
            <a:endParaRPr lang="es-MX" dirty="0">
              <a:solidFill>
                <a:schemeClr val="bg1">
                  <a:lumMod val="95000"/>
                </a:schemeClr>
              </a:solidFill>
            </a:endParaRPr>
          </a:p>
        </p:txBody>
      </p:sp>
      <p:sp>
        <p:nvSpPr>
          <p:cNvPr id="3" name="Marcador de texto 2"/>
          <p:cNvSpPr>
            <a:spLocks noGrp="1"/>
          </p:cNvSpPr>
          <p:nvPr>
            <p:ph type="body" sz="quarter" idx="15"/>
          </p:nvPr>
        </p:nvSpPr>
        <p:spPr>
          <a:xfrm>
            <a:off x="78492" y="671964"/>
            <a:ext cx="1609859" cy="600823"/>
          </a:xfrm>
        </p:spPr>
        <p:txBody>
          <a:bodyPr/>
          <a:lstStyle/>
          <a:p>
            <a:r>
              <a:rPr lang="es-MX" sz="2000" dirty="0" smtClean="0">
                <a:solidFill>
                  <a:schemeClr val="tx1">
                    <a:lumMod val="75000"/>
                    <a:lumOff val="25000"/>
                  </a:schemeClr>
                </a:solidFill>
              </a:rPr>
              <a:t>Ingresos</a:t>
            </a:r>
            <a:endParaRPr lang="es-MX" sz="2000" dirty="0">
              <a:solidFill>
                <a:schemeClr val="tx1">
                  <a:lumMod val="75000"/>
                  <a:lumOff val="25000"/>
                </a:schemeClr>
              </a:solidFill>
            </a:endParaRPr>
          </a:p>
        </p:txBody>
      </p:sp>
      <p:pic>
        <p:nvPicPr>
          <p:cNvPr id="6" name="Imagen 5"/>
          <p:cNvPicPr>
            <a:picLocks noChangeAspect="1"/>
          </p:cNvPicPr>
          <p:nvPr/>
        </p:nvPicPr>
        <p:blipFill rotWithShape="1">
          <a:blip r:embed="rId2"/>
          <a:srcRect r="1154"/>
          <a:stretch/>
        </p:blipFill>
        <p:spPr>
          <a:xfrm>
            <a:off x="57768" y="1272787"/>
            <a:ext cx="9125303" cy="5050739"/>
          </a:xfrm>
          <a:prstGeom prst="rect">
            <a:avLst/>
          </a:prstGeom>
        </p:spPr>
      </p:pic>
      <p:sp>
        <p:nvSpPr>
          <p:cNvPr id="4" name="Marcador de número de diapositiva 3"/>
          <p:cNvSpPr>
            <a:spLocks noGrp="1"/>
          </p:cNvSpPr>
          <p:nvPr>
            <p:ph type="sldNum" sz="quarter" idx="4"/>
          </p:nvPr>
        </p:nvSpPr>
        <p:spPr/>
        <p:txBody>
          <a:bodyPr/>
          <a:lstStyle/>
          <a:p>
            <a:fld id="{08DCC1CA-BC64-9342-9FC6-0A703FD15379}" type="slidenum">
              <a:rPr lang="en-US" smtClean="0"/>
              <a:pPr/>
              <a:t>40</a:t>
            </a:fld>
            <a:endParaRPr lang="en-US" dirty="0"/>
          </a:p>
        </p:txBody>
      </p:sp>
    </p:spTree>
    <p:extLst>
      <p:ext uri="{BB962C8B-B14F-4D97-AF65-F5344CB8AC3E}">
        <p14:creationId xmlns:p14="http://schemas.microsoft.com/office/powerpoint/2010/main" val="36000776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5"/>
          </p:nvPr>
        </p:nvSpPr>
        <p:spPr>
          <a:xfrm>
            <a:off x="168645" y="691479"/>
            <a:ext cx="1621519" cy="393968"/>
          </a:xfrm>
        </p:spPr>
        <p:txBody>
          <a:bodyPr/>
          <a:lstStyle/>
          <a:p>
            <a:r>
              <a:rPr lang="es-MX" sz="2000" dirty="0" smtClean="0">
                <a:solidFill>
                  <a:schemeClr val="tx1">
                    <a:lumMod val="75000"/>
                    <a:lumOff val="25000"/>
                  </a:schemeClr>
                </a:solidFill>
              </a:rPr>
              <a:t>Comentarios:</a:t>
            </a:r>
            <a:endParaRPr lang="es-MX" sz="2000" dirty="0">
              <a:solidFill>
                <a:schemeClr val="tx1">
                  <a:lumMod val="75000"/>
                  <a:lumOff val="25000"/>
                </a:schemeClr>
              </a:solidFill>
            </a:endParaRPr>
          </a:p>
        </p:txBody>
      </p:sp>
      <p:sp>
        <p:nvSpPr>
          <p:cNvPr id="4" name="Marcador de texto 3"/>
          <p:cNvSpPr>
            <a:spLocks noGrp="1"/>
          </p:cNvSpPr>
          <p:nvPr>
            <p:ph type="body" sz="quarter" idx="4294967295"/>
          </p:nvPr>
        </p:nvSpPr>
        <p:spPr>
          <a:xfrm>
            <a:off x="168645" y="1253007"/>
            <a:ext cx="8648700" cy="5340976"/>
          </a:xfrm>
          <a:prstGeom prst="rect">
            <a:avLst/>
          </a:prstGeom>
        </p:spPr>
        <p:txBody>
          <a:bodyPr/>
          <a:lstStyle/>
          <a:p>
            <a:pPr marL="285750" indent="-285750" algn="just">
              <a:buFont typeface="Arial" panose="020B0604020202020204" pitchFamily="34" charset="0"/>
              <a:buChar char="•"/>
            </a:pPr>
            <a:r>
              <a:rPr lang="es-MX" sz="1800" dirty="0" smtClean="0"/>
              <a:t>La tasa de interés para PCP proyectada para el ejercicio 2021 es del 4.84% (TIIE + 5 puntos equivalente), siendo que para el ejercicio 2020 se estimó en 6.80%, está diferencia de tasas tiene como producto una </a:t>
            </a:r>
            <a:r>
              <a:rPr lang="es-MX" sz="1800" b="1" u="sng" dirty="0" smtClean="0"/>
              <a:t>reducción en los ingresos de 278.6 millones de pesos</a:t>
            </a:r>
            <a:r>
              <a:rPr lang="es-MX" sz="1800" dirty="0" smtClean="0"/>
              <a:t> en el transcurso del año (en el supuesto de colocar el 100% del presupuesto destinado para PCP mismo que asciende a 8,750 millones de pesos).</a:t>
            </a:r>
          </a:p>
          <a:p>
            <a:pPr marL="285750" indent="-285750" algn="just">
              <a:buFont typeface="Arial" panose="020B0604020202020204" pitchFamily="34" charset="0"/>
              <a:buChar char="•"/>
            </a:pPr>
            <a:r>
              <a:rPr lang="es-MX" sz="1800" dirty="0" smtClean="0"/>
              <a:t>Durante 2020 se estimó para el presupuesto de ingresos, la colocación de 850 millones de pesos en préstamos hipotecarios, no obstante el comportamiento de dichos préstamos en los últimos años nos lleva a estimar que la colocación no podrá ser superior a los 420 millones de pesos (una caída del 50% respecto al ejercicio 2018). Derivado de lo anterior, se tiene como producto una </a:t>
            </a:r>
            <a:r>
              <a:rPr lang="es-MX" sz="1800" b="1" u="sng" dirty="0" smtClean="0"/>
              <a:t>reducción en los ingresos de 22.5 millones de pesos</a:t>
            </a:r>
            <a:r>
              <a:rPr lang="es-MX" sz="1800" dirty="0" smtClean="0"/>
              <a:t> en el transcurso del año </a:t>
            </a:r>
            <a:r>
              <a:rPr lang="es-MX" sz="1800" dirty="0"/>
              <a:t>(en el supuesto de colocar el 100% del presupuesto destinado para </a:t>
            </a:r>
            <a:r>
              <a:rPr lang="es-MX" sz="1800" dirty="0" smtClean="0"/>
              <a:t>PH </a:t>
            </a:r>
            <a:r>
              <a:rPr lang="es-MX" sz="1800" dirty="0"/>
              <a:t>mismo que asciende a </a:t>
            </a:r>
            <a:r>
              <a:rPr lang="es-MX" sz="1800" dirty="0" smtClean="0"/>
              <a:t>420 millones </a:t>
            </a:r>
            <a:r>
              <a:rPr lang="es-MX" sz="1800" dirty="0"/>
              <a:t>de </a:t>
            </a:r>
            <a:r>
              <a:rPr lang="es-MX" sz="1800" dirty="0" smtClean="0"/>
              <a:t>pesos).</a:t>
            </a:r>
          </a:p>
          <a:p>
            <a:pPr marL="285750" indent="-285750" algn="just">
              <a:buFont typeface="Arial" panose="020B0604020202020204" pitchFamily="34" charset="0"/>
              <a:buChar char="•"/>
            </a:pPr>
            <a:r>
              <a:rPr lang="es-MX" sz="1800" dirty="0" smtClean="0"/>
              <a:t>De manera general, al cierre del ejercicio se estima una colocación de 8,253.6 millones de pesos en préstamos (de todo tipo), lo que implica una caída del 17.02% respecto al ejercicio 2019 en detrimento en la recuperación general de cartera y en beneficio de las inversiones financieras, no obstante sin un rendimiento financiero equivalente.</a:t>
            </a:r>
          </a:p>
          <a:p>
            <a:pPr marL="285750" indent="-285750" algn="just">
              <a:buFont typeface="Arial" panose="020B0604020202020204" pitchFamily="34" charset="0"/>
              <a:buChar char="•"/>
            </a:pPr>
            <a:endParaRPr lang="es-MX" sz="1800" dirty="0"/>
          </a:p>
        </p:txBody>
      </p:sp>
      <p:sp>
        <p:nvSpPr>
          <p:cNvPr id="6" name="Marcador de texto 1"/>
          <p:cNvSpPr txBox="1">
            <a:spLocks/>
          </p:cNvSpPr>
          <p:nvPr/>
        </p:nvSpPr>
        <p:spPr>
          <a:xfrm>
            <a:off x="1688351" y="104819"/>
            <a:ext cx="6747311" cy="419100"/>
          </a:xfrm>
          <a:prstGeom prst="rect">
            <a:avLst/>
          </a:prstGeom>
        </p:spPr>
        <p:txBody>
          <a:bodyPr>
            <a:normAutofit lnSpcReduction="10000"/>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lumMod val="95000"/>
                    <a:lumOff val="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solidFill>
                  <a:schemeClr val="bg1">
                    <a:lumMod val="95000"/>
                  </a:schemeClr>
                </a:solidFill>
              </a:rPr>
              <a:t>Expectativa de Cierre 2020 y Proyección 2021</a:t>
            </a:r>
            <a:endParaRPr lang="es-MX" dirty="0">
              <a:solidFill>
                <a:schemeClr val="bg1">
                  <a:lumMod val="95000"/>
                </a:schemeClr>
              </a:solidFill>
            </a:endParaRPr>
          </a:p>
        </p:txBody>
      </p:sp>
      <p:sp>
        <p:nvSpPr>
          <p:cNvPr id="7" name="Marcador de número de diapositiva 6"/>
          <p:cNvSpPr>
            <a:spLocks noGrp="1"/>
          </p:cNvSpPr>
          <p:nvPr>
            <p:ph type="sldNum" sz="quarter" idx="4"/>
          </p:nvPr>
        </p:nvSpPr>
        <p:spPr/>
        <p:txBody>
          <a:bodyPr/>
          <a:lstStyle/>
          <a:p>
            <a:fld id="{08DCC1CA-BC64-9342-9FC6-0A703FD15379}" type="slidenum">
              <a:rPr lang="en-US" smtClean="0"/>
              <a:pPr/>
              <a:t>41</a:t>
            </a:fld>
            <a:endParaRPr lang="en-US" dirty="0"/>
          </a:p>
        </p:txBody>
      </p:sp>
    </p:spTree>
    <p:extLst>
      <p:ext uri="{BB962C8B-B14F-4D97-AF65-F5344CB8AC3E}">
        <p14:creationId xmlns:p14="http://schemas.microsoft.com/office/powerpoint/2010/main" val="8727129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5"/>
          </p:nvPr>
        </p:nvSpPr>
        <p:spPr>
          <a:xfrm>
            <a:off x="117128" y="813632"/>
            <a:ext cx="5098816" cy="525772"/>
          </a:xfrm>
        </p:spPr>
        <p:txBody>
          <a:bodyPr/>
          <a:lstStyle/>
          <a:p>
            <a:r>
              <a:rPr lang="es-MX" sz="2000" dirty="0" smtClean="0">
                <a:solidFill>
                  <a:schemeClr val="tx1">
                    <a:lumMod val="75000"/>
                    <a:lumOff val="25000"/>
                  </a:schemeClr>
                </a:solidFill>
              </a:rPr>
              <a:t>Préstamos Históricos y expectativa 2021</a:t>
            </a:r>
            <a:endParaRPr lang="es-MX" sz="2000" dirty="0">
              <a:solidFill>
                <a:schemeClr val="tx1">
                  <a:lumMod val="75000"/>
                  <a:lumOff val="25000"/>
                </a:schemeClr>
              </a:solidFill>
            </a:endParaRPr>
          </a:p>
        </p:txBody>
      </p:sp>
      <p:pic>
        <p:nvPicPr>
          <p:cNvPr id="5" name="Imagen 4"/>
          <p:cNvPicPr>
            <a:picLocks noChangeAspect="1"/>
          </p:cNvPicPr>
          <p:nvPr/>
        </p:nvPicPr>
        <p:blipFill>
          <a:blip r:embed="rId2"/>
          <a:stretch>
            <a:fillRect/>
          </a:stretch>
        </p:blipFill>
        <p:spPr>
          <a:xfrm>
            <a:off x="310311" y="1629117"/>
            <a:ext cx="8318534" cy="4633684"/>
          </a:xfrm>
          <a:prstGeom prst="rect">
            <a:avLst/>
          </a:prstGeom>
        </p:spPr>
      </p:pic>
      <p:sp>
        <p:nvSpPr>
          <p:cNvPr id="6" name="Marcador de texto 1"/>
          <p:cNvSpPr txBox="1">
            <a:spLocks/>
          </p:cNvSpPr>
          <p:nvPr/>
        </p:nvSpPr>
        <p:spPr>
          <a:xfrm>
            <a:off x="1688351" y="104819"/>
            <a:ext cx="6747311" cy="419100"/>
          </a:xfrm>
          <a:prstGeom prst="rect">
            <a:avLst/>
          </a:prstGeom>
        </p:spPr>
        <p:txBody>
          <a:bodyPr>
            <a:normAutofit lnSpcReduction="10000"/>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lumMod val="95000"/>
                    <a:lumOff val="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solidFill>
                  <a:schemeClr val="bg1">
                    <a:lumMod val="95000"/>
                  </a:schemeClr>
                </a:solidFill>
              </a:rPr>
              <a:t>Expectativa de Cierre 2020 y Proyección 2021</a:t>
            </a:r>
            <a:endParaRPr lang="es-MX" dirty="0">
              <a:solidFill>
                <a:schemeClr val="bg1">
                  <a:lumMod val="95000"/>
                </a:schemeClr>
              </a:solidFill>
            </a:endParaRPr>
          </a:p>
        </p:txBody>
      </p:sp>
      <p:sp>
        <p:nvSpPr>
          <p:cNvPr id="7" name="Marcador de número de diapositiva 6"/>
          <p:cNvSpPr>
            <a:spLocks noGrp="1"/>
          </p:cNvSpPr>
          <p:nvPr>
            <p:ph type="sldNum" sz="quarter" idx="4"/>
          </p:nvPr>
        </p:nvSpPr>
        <p:spPr/>
        <p:txBody>
          <a:bodyPr/>
          <a:lstStyle/>
          <a:p>
            <a:fld id="{08DCC1CA-BC64-9342-9FC6-0A703FD15379}" type="slidenum">
              <a:rPr lang="en-US" smtClean="0"/>
              <a:pPr/>
              <a:t>42</a:t>
            </a:fld>
            <a:endParaRPr lang="en-US" dirty="0"/>
          </a:p>
        </p:txBody>
      </p:sp>
    </p:spTree>
    <p:extLst>
      <p:ext uri="{BB962C8B-B14F-4D97-AF65-F5344CB8AC3E}">
        <p14:creationId xmlns:p14="http://schemas.microsoft.com/office/powerpoint/2010/main" val="2302829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5"/>
          </p:nvPr>
        </p:nvSpPr>
        <p:spPr>
          <a:xfrm>
            <a:off x="115816" y="723480"/>
            <a:ext cx="1146314" cy="358345"/>
          </a:xfrm>
        </p:spPr>
        <p:txBody>
          <a:bodyPr/>
          <a:lstStyle/>
          <a:p>
            <a:r>
              <a:rPr lang="es-MX" sz="2000" dirty="0" smtClean="0">
                <a:solidFill>
                  <a:schemeClr val="tx1">
                    <a:lumMod val="75000"/>
                    <a:lumOff val="25000"/>
                  </a:schemeClr>
                </a:solidFill>
              </a:rPr>
              <a:t>Egresos</a:t>
            </a:r>
            <a:endParaRPr lang="es-MX" sz="2000" dirty="0">
              <a:solidFill>
                <a:schemeClr val="tx1">
                  <a:lumMod val="75000"/>
                  <a:lumOff val="25000"/>
                </a:schemeClr>
              </a:solidFill>
            </a:endParaRPr>
          </a:p>
        </p:txBody>
      </p:sp>
      <p:pic>
        <p:nvPicPr>
          <p:cNvPr id="7" name="Imagen 6"/>
          <p:cNvPicPr>
            <a:picLocks noChangeAspect="1"/>
          </p:cNvPicPr>
          <p:nvPr/>
        </p:nvPicPr>
        <p:blipFill rotWithShape="1">
          <a:blip r:embed="rId2"/>
          <a:srcRect l="1" r="798"/>
          <a:stretch/>
        </p:blipFill>
        <p:spPr>
          <a:xfrm>
            <a:off x="115817" y="1081825"/>
            <a:ext cx="9028184" cy="4660091"/>
          </a:xfrm>
          <a:prstGeom prst="rect">
            <a:avLst/>
          </a:prstGeom>
        </p:spPr>
      </p:pic>
      <p:sp>
        <p:nvSpPr>
          <p:cNvPr id="5" name="Marcador de texto 1"/>
          <p:cNvSpPr txBox="1">
            <a:spLocks/>
          </p:cNvSpPr>
          <p:nvPr/>
        </p:nvSpPr>
        <p:spPr>
          <a:xfrm>
            <a:off x="1688351" y="104819"/>
            <a:ext cx="6747311" cy="419100"/>
          </a:xfrm>
          <a:prstGeom prst="rect">
            <a:avLst/>
          </a:prstGeom>
        </p:spPr>
        <p:txBody>
          <a:bodyPr>
            <a:normAutofit lnSpcReduction="10000"/>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lumMod val="95000"/>
                    <a:lumOff val="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b="1" kern="1200">
                <a:solidFill>
                  <a:srgbClr val="6E56A0"/>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solidFill>
                  <a:schemeClr val="bg1">
                    <a:lumMod val="95000"/>
                  </a:schemeClr>
                </a:solidFill>
              </a:rPr>
              <a:t>Expectativa de Cierre 2020 y Proyección 2021</a:t>
            </a:r>
            <a:endParaRPr lang="es-MX" dirty="0">
              <a:solidFill>
                <a:schemeClr val="bg1">
                  <a:lumMod val="95000"/>
                </a:schemeClr>
              </a:solidFill>
            </a:endParaRPr>
          </a:p>
        </p:txBody>
      </p:sp>
      <p:sp>
        <p:nvSpPr>
          <p:cNvPr id="6" name="Marcador de número de diapositiva 5"/>
          <p:cNvSpPr>
            <a:spLocks noGrp="1"/>
          </p:cNvSpPr>
          <p:nvPr>
            <p:ph type="sldNum" sz="quarter" idx="4"/>
          </p:nvPr>
        </p:nvSpPr>
        <p:spPr/>
        <p:txBody>
          <a:bodyPr/>
          <a:lstStyle/>
          <a:p>
            <a:fld id="{08DCC1CA-BC64-9342-9FC6-0A703FD15379}" type="slidenum">
              <a:rPr lang="en-US" smtClean="0"/>
              <a:pPr/>
              <a:t>43</a:t>
            </a:fld>
            <a:endParaRPr lang="en-US" dirty="0"/>
          </a:p>
        </p:txBody>
      </p:sp>
    </p:spTree>
    <p:extLst>
      <p:ext uri="{BB962C8B-B14F-4D97-AF65-F5344CB8AC3E}">
        <p14:creationId xmlns:p14="http://schemas.microsoft.com/office/powerpoint/2010/main" val="34974230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688351" y="104820"/>
            <a:ext cx="6751643" cy="419100"/>
          </a:xfrm>
        </p:spPr>
        <p:txBody>
          <a:bodyPr>
            <a:normAutofit lnSpcReduction="10000"/>
          </a:bodyPr>
          <a:lstStyle/>
          <a:p>
            <a:r>
              <a:rPr lang="es-MX" dirty="0">
                <a:solidFill>
                  <a:schemeClr val="bg1">
                    <a:lumMod val="95000"/>
                  </a:schemeClr>
                </a:solidFill>
              </a:rPr>
              <a:t>Presupuesto Histórico Capítulo 4000</a:t>
            </a:r>
          </a:p>
          <a:p>
            <a:endParaRPr lang="es-MX" dirty="0">
              <a:solidFill>
                <a:schemeClr val="bg1">
                  <a:lumMod val="95000"/>
                </a:schemeClr>
              </a:solidFill>
            </a:endParaRPr>
          </a:p>
        </p:txBody>
      </p:sp>
      <p:pic>
        <p:nvPicPr>
          <p:cNvPr id="5" name="Imagen 4"/>
          <p:cNvPicPr>
            <a:picLocks noChangeAspect="1"/>
          </p:cNvPicPr>
          <p:nvPr/>
        </p:nvPicPr>
        <p:blipFill>
          <a:blip r:embed="rId2"/>
          <a:stretch>
            <a:fillRect/>
          </a:stretch>
        </p:blipFill>
        <p:spPr>
          <a:xfrm>
            <a:off x="1287887" y="844176"/>
            <a:ext cx="6581103" cy="4079557"/>
          </a:xfrm>
          <a:prstGeom prst="rect">
            <a:avLst/>
          </a:prstGeom>
        </p:spPr>
      </p:pic>
      <p:pic>
        <p:nvPicPr>
          <p:cNvPr id="6" name="Imagen 5"/>
          <p:cNvPicPr>
            <a:picLocks noChangeAspect="1"/>
          </p:cNvPicPr>
          <p:nvPr/>
        </p:nvPicPr>
        <p:blipFill>
          <a:blip r:embed="rId3"/>
          <a:stretch>
            <a:fillRect/>
          </a:stretch>
        </p:blipFill>
        <p:spPr>
          <a:xfrm>
            <a:off x="5391526" y="4831548"/>
            <a:ext cx="3589380" cy="1501648"/>
          </a:xfrm>
          <a:prstGeom prst="rect">
            <a:avLst/>
          </a:prstGeom>
        </p:spPr>
      </p:pic>
      <p:sp>
        <p:nvSpPr>
          <p:cNvPr id="7" name="CuadroTexto 6"/>
          <p:cNvSpPr txBox="1"/>
          <p:nvPr/>
        </p:nvSpPr>
        <p:spPr>
          <a:xfrm>
            <a:off x="7186216" y="6319178"/>
            <a:ext cx="1794690" cy="230832"/>
          </a:xfrm>
          <a:prstGeom prst="rect">
            <a:avLst/>
          </a:prstGeom>
          <a:noFill/>
        </p:spPr>
        <p:txBody>
          <a:bodyPr wrap="square" rtlCol="0">
            <a:spAutoFit/>
          </a:bodyPr>
          <a:lstStyle/>
          <a:p>
            <a:r>
              <a:rPr lang="es-MX" sz="900" b="1" i="1" dirty="0" smtClean="0">
                <a:solidFill>
                  <a:schemeClr val="tx1">
                    <a:lumMod val="50000"/>
                    <a:lumOff val="50000"/>
                  </a:schemeClr>
                </a:solidFill>
                <a:latin typeface="Century Gothic" panose="020B0502020202020204" pitchFamily="34" charset="0"/>
              </a:rPr>
              <a:t>Cifras en millones de pesos.</a:t>
            </a:r>
            <a:endParaRPr lang="es-MX" sz="900" b="1" i="1" dirty="0">
              <a:solidFill>
                <a:schemeClr val="tx1">
                  <a:lumMod val="50000"/>
                  <a:lumOff val="50000"/>
                </a:schemeClr>
              </a:solidFill>
              <a:latin typeface="Century Gothic" panose="020B0502020202020204" pitchFamily="34" charset="0"/>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44</a:t>
            </a:fld>
            <a:endParaRPr lang="en-US" dirty="0"/>
          </a:p>
        </p:txBody>
      </p:sp>
    </p:spTree>
    <p:extLst>
      <p:ext uri="{BB962C8B-B14F-4D97-AF65-F5344CB8AC3E}">
        <p14:creationId xmlns:p14="http://schemas.microsoft.com/office/powerpoint/2010/main" val="5540795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646729" y="97889"/>
            <a:ext cx="6788933" cy="419100"/>
          </a:xfrm>
        </p:spPr>
        <p:txBody>
          <a:bodyPr>
            <a:normAutofit lnSpcReduction="10000"/>
          </a:bodyPr>
          <a:lstStyle/>
          <a:p>
            <a:r>
              <a:rPr lang="es-MX" dirty="0" smtClean="0">
                <a:solidFill>
                  <a:schemeClr val="bg1">
                    <a:lumMod val="95000"/>
                  </a:schemeClr>
                </a:solidFill>
              </a:rPr>
              <a:t>Escenario Mínimo vs Nómina Pensionados (Real)</a:t>
            </a:r>
            <a:endParaRPr lang="es-MX" dirty="0">
              <a:solidFill>
                <a:schemeClr val="bg1">
                  <a:lumMod val="95000"/>
                </a:schemeClr>
              </a:solidFill>
            </a:endParaRPr>
          </a:p>
        </p:txBody>
      </p:sp>
      <p:pic>
        <p:nvPicPr>
          <p:cNvPr id="5" name="Imagen 4"/>
          <p:cNvPicPr>
            <a:picLocks noChangeAspect="1"/>
          </p:cNvPicPr>
          <p:nvPr/>
        </p:nvPicPr>
        <p:blipFill>
          <a:blip r:embed="rId2"/>
          <a:stretch>
            <a:fillRect/>
          </a:stretch>
        </p:blipFill>
        <p:spPr>
          <a:xfrm>
            <a:off x="3002145" y="589477"/>
            <a:ext cx="5927582" cy="3757056"/>
          </a:xfrm>
          <a:prstGeom prst="rect">
            <a:avLst/>
          </a:prstGeom>
        </p:spPr>
      </p:pic>
      <p:pic>
        <p:nvPicPr>
          <p:cNvPr id="6" name="Imagen 5"/>
          <p:cNvPicPr>
            <a:picLocks noChangeAspect="1"/>
          </p:cNvPicPr>
          <p:nvPr/>
        </p:nvPicPr>
        <p:blipFill>
          <a:blip r:embed="rId3"/>
          <a:stretch>
            <a:fillRect/>
          </a:stretch>
        </p:blipFill>
        <p:spPr>
          <a:xfrm>
            <a:off x="3419902" y="4557807"/>
            <a:ext cx="5092068" cy="1819139"/>
          </a:xfrm>
          <a:prstGeom prst="rect">
            <a:avLst/>
          </a:prstGeom>
        </p:spPr>
      </p:pic>
      <p:sp>
        <p:nvSpPr>
          <p:cNvPr id="7" name="CuadroTexto 6"/>
          <p:cNvSpPr txBox="1"/>
          <p:nvPr/>
        </p:nvSpPr>
        <p:spPr>
          <a:xfrm>
            <a:off x="130156" y="1207663"/>
            <a:ext cx="2899114" cy="4401205"/>
          </a:xfrm>
          <a:prstGeom prst="rect">
            <a:avLst/>
          </a:prstGeom>
          <a:noFill/>
        </p:spPr>
        <p:txBody>
          <a:bodyPr wrap="square" rtlCol="0">
            <a:spAutoFit/>
          </a:bodyPr>
          <a:lstStyle/>
          <a:p>
            <a:pPr algn="just"/>
            <a:r>
              <a:rPr lang="es-MX" sz="1400" dirty="0" smtClean="0">
                <a:solidFill>
                  <a:schemeClr val="tx1">
                    <a:lumMod val="95000"/>
                    <a:lumOff val="5000"/>
                  </a:schemeClr>
                </a:solidFill>
              </a:rPr>
              <a:t>El escenario mínimo </a:t>
            </a:r>
            <a:r>
              <a:rPr lang="es-MX" sz="1400" dirty="0">
                <a:solidFill>
                  <a:schemeClr val="tx1">
                    <a:lumMod val="95000"/>
                    <a:lumOff val="5000"/>
                  </a:schemeClr>
                </a:solidFill>
              </a:rPr>
              <a:t>se basa en promedios históricos de incremento de pensionados por los diferentes tipos de pensión (Jubilación, Edad Avanzada, Invalidez, Invalidez por Riesgo de Trabajo, Derechohabientes, Viudez y Orfandad), así como </a:t>
            </a:r>
            <a:r>
              <a:rPr lang="es-MX" sz="1400" dirty="0" smtClean="0">
                <a:solidFill>
                  <a:schemeClr val="tx1">
                    <a:lumMod val="95000"/>
                    <a:lumOff val="5000"/>
                  </a:schemeClr>
                </a:solidFill>
              </a:rPr>
              <a:t>de las </a:t>
            </a:r>
            <a:r>
              <a:rPr lang="es-MX" sz="1400" dirty="0">
                <a:solidFill>
                  <a:schemeClr val="tx1">
                    <a:lumMod val="95000"/>
                    <a:lumOff val="5000"/>
                  </a:schemeClr>
                </a:solidFill>
              </a:rPr>
              <a:t>bajas de los mismos, considerando un incremento anual al monto de pensión del 4%, la gratificación anual correspondiente a los pensionados de base y a los nuevos pensionados dependiendo el mes de alta como pensionados y el ajuste promedio de los nuevos pensionados (DH, V y O</a:t>
            </a:r>
            <a:r>
              <a:rPr lang="es-MX" sz="1400" dirty="0" smtClean="0">
                <a:solidFill>
                  <a:schemeClr val="tx1">
                    <a:lumMod val="95000"/>
                    <a:lumOff val="5000"/>
                  </a:schemeClr>
                </a:solidFill>
              </a:rPr>
              <a:t>).</a:t>
            </a:r>
          </a:p>
          <a:p>
            <a:pPr algn="just"/>
            <a:r>
              <a:rPr lang="es-MX" sz="1400" b="1" u="sng" dirty="0" smtClean="0">
                <a:solidFill>
                  <a:schemeClr val="tx1">
                    <a:lumMod val="95000"/>
                    <a:lumOff val="5000"/>
                  </a:schemeClr>
                </a:solidFill>
              </a:rPr>
              <a:t>Desde 2018 el escenario mínimo es ligeramente superior a la nómina de pensionados.</a:t>
            </a:r>
            <a:endParaRPr lang="es-MX" sz="1400" b="1" u="sng" dirty="0">
              <a:solidFill>
                <a:schemeClr val="tx1">
                  <a:lumMod val="95000"/>
                  <a:lumOff val="5000"/>
                </a:schemeClr>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45</a:t>
            </a:fld>
            <a:endParaRPr lang="en-US" dirty="0"/>
          </a:p>
        </p:txBody>
      </p:sp>
    </p:spTree>
    <p:extLst>
      <p:ext uri="{BB962C8B-B14F-4D97-AF65-F5344CB8AC3E}">
        <p14:creationId xmlns:p14="http://schemas.microsoft.com/office/powerpoint/2010/main" val="39500591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50657" y="2377718"/>
            <a:ext cx="5867400" cy="1470025"/>
          </a:xfrm>
        </p:spPr>
        <p:txBody>
          <a:bodyPr/>
          <a:lstStyle/>
          <a:p>
            <a:r>
              <a:rPr lang="es-MX" dirty="0" smtClean="0">
                <a:solidFill>
                  <a:schemeClr val="tx1">
                    <a:lumMod val="65000"/>
                    <a:lumOff val="35000"/>
                  </a:schemeClr>
                </a:solidFill>
                <a:effectLst>
                  <a:outerShdw blurRad="38100" dist="38100" dir="2700000" algn="tl">
                    <a:srgbClr val="000000">
                      <a:alpha val="43137"/>
                    </a:srgbClr>
                  </a:outerShdw>
                </a:effectLst>
              </a:rPr>
              <a:t>Gastos Pendientes de Aplicación Presupuestal</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46</a:t>
            </a:fld>
            <a:endParaRPr lang="en-US" dirty="0"/>
          </a:p>
        </p:txBody>
      </p:sp>
      <p:sp>
        <p:nvSpPr>
          <p:cNvPr id="5" name="Rectángulo 4"/>
          <p:cNvSpPr/>
          <p:nvPr/>
        </p:nvSpPr>
        <p:spPr>
          <a:xfrm>
            <a:off x="2298356" y="150629"/>
            <a:ext cx="6845644" cy="400110"/>
          </a:xfrm>
          <a:prstGeom prst="rect">
            <a:avLst/>
          </a:prstGeom>
        </p:spPr>
        <p:txBody>
          <a:bodyPr wrap="square">
            <a:spAutoFit/>
          </a:bodyPr>
          <a:lstStyle/>
          <a:p>
            <a:r>
              <a:rPr lang="es-MX" sz="2000" dirty="0">
                <a:solidFill>
                  <a:schemeClr val="tx1">
                    <a:lumMod val="65000"/>
                    <a:lumOff val="35000"/>
                  </a:schemeClr>
                </a:solidFill>
              </a:rPr>
              <a:t>Presentación e Informes Dirección General de Finanzas</a:t>
            </a:r>
            <a:endParaRPr lang="es-MX" sz="2000" dirty="0"/>
          </a:p>
        </p:txBody>
      </p:sp>
      <p:sp>
        <p:nvSpPr>
          <p:cNvPr id="6" name="Subtítulo 5"/>
          <p:cNvSpPr>
            <a:spLocks noGrp="1"/>
          </p:cNvSpPr>
          <p:nvPr>
            <p:ph type="subTitle" idx="1"/>
          </p:nvPr>
        </p:nvSpPr>
        <p:spPr>
          <a:xfrm>
            <a:off x="6686818" y="465793"/>
            <a:ext cx="2302635" cy="365204"/>
          </a:xfrm>
        </p:spPr>
        <p:txBody>
          <a:bodyPr>
            <a:noAutofit/>
          </a:bodyPr>
          <a:lstStyle/>
          <a:p>
            <a:r>
              <a:rPr lang="es-MX" sz="2000" dirty="0">
                <a:solidFill>
                  <a:schemeClr val="tx1">
                    <a:lumMod val="50000"/>
                    <a:lumOff val="50000"/>
                  </a:schemeClr>
                </a:solidFill>
              </a:rPr>
              <a:t>Septiembre  </a:t>
            </a:r>
            <a:r>
              <a:rPr lang="es-MX" sz="2000" dirty="0" smtClean="0">
                <a:solidFill>
                  <a:schemeClr val="tx1">
                    <a:lumMod val="50000"/>
                    <a:lumOff val="50000"/>
                  </a:schemeClr>
                </a:solidFill>
              </a:rPr>
              <a:t>2020</a:t>
            </a:r>
            <a:endParaRPr lang="es-MX" sz="2000" dirty="0">
              <a:solidFill>
                <a:schemeClr val="tx1">
                  <a:lumMod val="50000"/>
                  <a:lumOff val="50000"/>
                </a:schemeClr>
              </a:solidFill>
            </a:endParaRPr>
          </a:p>
        </p:txBody>
      </p:sp>
    </p:spTree>
    <p:extLst>
      <p:ext uri="{BB962C8B-B14F-4D97-AF65-F5344CB8AC3E}">
        <p14:creationId xmlns:p14="http://schemas.microsoft.com/office/powerpoint/2010/main" val="37866704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714109" y="104820"/>
            <a:ext cx="6695795" cy="419100"/>
          </a:xfrm>
        </p:spPr>
        <p:txBody>
          <a:bodyPr>
            <a:normAutofit lnSpcReduction="10000"/>
          </a:bodyPr>
          <a:lstStyle/>
          <a:p>
            <a:r>
              <a:rPr lang="es-MX" dirty="0" smtClean="0">
                <a:solidFill>
                  <a:schemeClr val="bg1">
                    <a:lumMod val="95000"/>
                  </a:schemeClr>
                </a:solidFill>
              </a:rPr>
              <a:t>Gastos Pendientes de Aplicación Presupuestal</a:t>
            </a:r>
            <a:endParaRPr lang="es-MX" dirty="0">
              <a:solidFill>
                <a:schemeClr val="bg1">
                  <a:lumMod val="95000"/>
                </a:schemeClr>
              </a:solidFill>
            </a:endParaRPr>
          </a:p>
        </p:txBody>
      </p:sp>
      <p:pic>
        <p:nvPicPr>
          <p:cNvPr id="7" name="Imagen 6"/>
          <p:cNvPicPr>
            <a:picLocks noChangeAspect="1"/>
          </p:cNvPicPr>
          <p:nvPr/>
        </p:nvPicPr>
        <p:blipFill>
          <a:blip r:embed="rId2"/>
          <a:stretch>
            <a:fillRect/>
          </a:stretch>
        </p:blipFill>
        <p:spPr>
          <a:xfrm>
            <a:off x="146700" y="1425169"/>
            <a:ext cx="8901073" cy="4246891"/>
          </a:xfrm>
          <a:prstGeom prst="rect">
            <a:avLst/>
          </a:prstGeom>
        </p:spPr>
      </p:pic>
      <p:sp>
        <p:nvSpPr>
          <p:cNvPr id="4" name="Marcador de número de diapositiva 3"/>
          <p:cNvSpPr>
            <a:spLocks noGrp="1"/>
          </p:cNvSpPr>
          <p:nvPr>
            <p:ph type="sldNum" sz="quarter" idx="4"/>
          </p:nvPr>
        </p:nvSpPr>
        <p:spPr/>
        <p:txBody>
          <a:bodyPr/>
          <a:lstStyle/>
          <a:p>
            <a:fld id="{08DCC1CA-BC64-9342-9FC6-0A703FD15379}" type="slidenum">
              <a:rPr lang="en-US" smtClean="0"/>
              <a:pPr/>
              <a:t>47</a:t>
            </a:fld>
            <a:endParaRPr lang="en-US" dirty="0"/>
          </a:p>
        </p:txBody>
      </p:sp>
    </p:spTree>
    <p:extLst>
      <p:ext uri="{BB962C8B-B14F-4D97-AF65-F5344CB8AC3E}">
        <p14:creationId xmlns:p14="http://schemas.microsoft.com/office/powerpoint/2010/main" val="36252145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50657" y="2377718"/>
            <a:ext cx="5867400" cy="1470025"/>
          </a:xfrm>
        </p:spPr>
        <p:txBody>
          <a:bodyPr/>
          <a:lstStyle/>
          <a:p>
            <a:r>
              <a:rPr lang="es-MX" dirty="0" smtClean="0">
                <a:solidFill>
                  <a:schemeClr val="tx1">
                    <a:lumMod val="65000"/>
                    <a:lumOff val="35000"/>
                  </a:schemeClr>
                </a:solidFill>
                <a:effectLst>
                  <a:outerShdw blurRad="38100" dist="38100" dir="2700000" algn="tl">
                    <a:srgbClr val="000000">
                      <a:alpha val="43137"/>
                    </a:srgbClr>
                  </a:outerShdw>
                </a:effectLst>
              </a:rPr>
              <a:t>Informe de Gestión de Mandatos</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48</a:t>
            </a:fld>
            <a:endParaRPr lang="en-US" dirty="0"/>
          </a:p>
        </p:txBody>
      </p:sp>
      <p:sp>
        <p:nvSpPr>
          <p:cNvPr id="5" name="Rectángulo 4"/>
          <p:cNvSpPr/>
          <p:nvPr/>
        </p:nvSpPr>
        <p:spPr>
          <a:xfrm>
            <a:off x="2298356" y="150629"/>
            <a:ext cx="6845644" cy="400110"/>
          </a:xfrm>
          <a:prstGeom prst="rect">
            <a:avLst/>
          </a:prstGeom>
        </p:spPr>
        <p:txBody>
          <a:bodyPr wrap="square">
            <a:spAutoFit/>
          </a:bodyPr>
          <a:lstStyle/>
          <a:p>
            <a:r>
              <a:rPr lang="es-MX" sz="2000" dirty="0">
                <a:solidFill>
                  <a:schemeClr val="tx1">
                    <a:lumMod val="65000"/>
                    <a:lumOff val="35000"/>
                  </a:schemeClr>
                </a:solidFill>
              </a:rPr>
              <a:t>Presentación e Informes Dirección General de Finanzas</a:t>
            </a:r>
            <a:endParaRPr lang="es-MX" sz="2000" dirty="0"/>
          </a:p>
        </p:txBody>
      </p:sp>
      <p:sp>
        <p:nvSpPr>
          <p:cNvPr id="6" name="Subtítulo 5"/>
          <p:cNvSpPr>
            <a:spLocks noGrp="1"/>
          </p:cNvSpPr>
          <p:nvPr>
            <p:ph type="subTitle" idx="1"/>
          </p:nvPr>
        </p:nvSpPr>
        <p:spPr>
          <a:xfrm>
            <a:off x="6686818" y="465793"/>
            <a:ext cx="2302635" cy="365204"/>
          </a:xfrm>
        </p:spPr>
        <p:txBody>
          <a:bodyPr>
            <a:noAutofit/>
          </a:bodyPr>
          <a:lstStyle/>
          <a:p>
            <a:r>
              <a:rPr lang="es-MX" sz="2000" dirty="0">
                <a:solidFill>
                  <a:schemeClr val="tx1">
                    <a:lumMod val="50000"/>
                    <a:lumOff val="50000"/>
                  </a:schemeClr>
                </a:solidFill>
              </a:rPr>
              <a:t>Septiembre  </a:t>
            </a:r>
            <a:r>
              <a:rPr lang="es-MX" sz="2000" dirty="0" smtClean="0">
                <a:solidFill>
                  <a:schemeClr val="tx1">
                    <a:lumMod val="50000"/>
                    <a:lumOff val="50000"/>
                  </a:schemeClr>
                </a:solidFill>
              </a:rPr>
              <a:t>2020</a:t>
            </a:r>
            <a:endParaRPr lang="es-MX" sz="2000" dirty="0">
              <a:solidFill>
                <a:schemeClr val="tx1">
                  <a:lumMod val="50000"/>
                  <a:lumOff val="50000"/>
                </a:schemeClr>
              </a:solidFill>
            </a:endParaRPr>
          </a:p>
        </p:txBody>
      </p:sp>
      <p:pic>
        <p:nvPicPr>
          <p:cNvPr id="7" name="Imagen 6">
            <a:hlinkClick r:id="rId2" action="ppaction://hlinkfile"/>
          </p:cNvPr>
          <p:cNvPicPr>
            <a:picLocks noChangeAspect="1"/>
          </p:cNvPicPr>
          <p:nvPr/>
        </p:nvPicPr>
        <p:blipFill>
          <a:blip r:embed="rId3"/>
          <a:stretch>
            <a:fillRect/>
          </a:stretch>
        </p:blipFill>
        <p:spPr>
          <a:xfrm>
            <a:off x="4422393" y="4347886"/>
            <a:ext cx="396274" cy="402371"/>
          </a:xfrm>
          <a:prstGeom prst="rect">
            <a:avLst/>
          </a:prstGeom>
        </p:spPr>
      </p:pic>
      <p:sp>
        <p:nvSpPr>
          <p:cNvPr id="8" name="17 CuadroTexto"/>
          <p:cNvSpPr txBox="1"/>
          <p:nvPr/>
        </p:nvSpPr>
        <p:spPr>
          <a:xfrm>
            <a:off x="4147466" y="4805244"/>
            <a:ext cx="946128" cy="246221"/>
          </a:xfrm>
          <a:prstGeom prst="rect">
            <a:avLst/>
          </a:prstGeom>
          <a:noFill/>
        </p:spPr>
        <p:txBody>
          <a:bodyPr wrap="square" rtlCol="0">
            <a:spAutoFit/>
          </a:bodyPr>
          <a:lstStyle/>
          <a:p>
            <a:pPr algn="ctr"/>
            <a:r>
              <a:rPr lang="es-MX" sz="1000" b="1" dirty="0" smtClean="0">
                <a:solidFill>
                  <a:schemeClr val="bg1">
                    <a:lumMod val="50000"/>
                  </a:schemeClr>
                </a:solidFill>
              </a:rPr>
              <a:t>anexo</a:t>
            </a:r>
          </a:p>
        </p:txBody>
      </p:sp>
    </p:spTree>
    <p:extLst>
      <p:ext uri="{BB962C8B-B14F-4D97-AF65-F5344CB8AC3E}">
        <p14:creationId xmlns:p14="http://schemas.microsoft.com/office/powerpoint/2010/main" val="354773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457200" y="2858533"/>
            <a:ext cx="5742296" cy="764118"/>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4. Estados </a:t>
            </a:r>
            <a:r>
              <a:rPr lang="es-MX" dirty="0" smtClean="0">
                <a:solidFill>
                  <a:schemeClr val="tx1">
                    <a:lumMod val="65000"/>
                    <a:lumOff val="35000"/>
                  </a:schemeClr>
                </a:solidFill>
                <a:effectLst>
                  <a:outerShdw blurRad="38100" dist="38100" dir="2700000" algn="tl">
                    <a:srgbClr val="000000">
                      <a:alpha val="43137"/>
                    </a:srgbClr>
                  </a:outerShdw>
                </a:effectLst>
              </a:rPr>
              <a:t>Financieros</a:t>
            </a: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457200" y="3622651"/>
            <a:ext cx="5742296" cy="769045"/>
          </a:xfrm>
        </p:spPr>
        <p:txBody>
          <a:bodyPr>
            <a:normAutofit/>
          </a:bodyPr>
          <a:lstStyle/>
          <a:p>
            <a:r>
              <a:rPr lang="es-MX" sz="3600">
                <a:solidFill>
                  <a:schemeClr val="tx1">
                    <a:lumMod val="65000"/>
                    <a:lumOff val="35000"/>
                  </a:schemeClr>
                </a:solidFill>
                <a:effectLst>
                  <a:outerShdw blurRad="38100" dist="38100" dir="2700000" algn="tl">
                    <a:srgbClr val="000000">
                      <a:alpha val="43137"/>
                    </a:srgbClr>
                  </a:outerShdw>
                </a:effectLst>
              </a:rPr>
              <a:t>Septiembre 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4</a:t>
            </a:fld>
            <a:endParaRPr lang="en-US" dirty="0"/>
          </a:p>
        </p:txBody>
      </p:sp>
    </p:spTree>
    <p:extLst>
      <p:ext uri="{BB962C8B-B14F-4D97-AF65-F5344CB8AC3E}">
        <p14:creationId xmlns:p14="http://schemas.microsoft.com/office/powerpoint/2010/main" val="37836342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50657" y="2377718"/>
            <a:ext cx="5867400" cy="1470025"/>
          </a:xfrm>
        </p:spPr>
        <p:txBody>
          <a:bodyPr/>
          <a:lstStyle/>
          <a:p>
            <a:r>
              <a:rPr lang="es-MX" dirty="0" smtClean="0">
                <a:solidFill>
                  <a:schemeClr val="tx1">
                    <a:lumMod val="65000"/>
                    <a:lumOff val="35000"/>
                  </a:schemeClr>
                </a:solidFill>
                <a:effectLst>
                  <a:outerShdw blurRad="38100" dist="38100" dir="2700000" algn="tl">
                    <a:srgbClr val="000000">
                      <a:alpha val="43137"/>
                    </a:srgbClr>
                  </a:outerShdw>
                </a:effectLst>
              </a:rPr>
              <a:t>Valuación de Inversiones a Valor Mercado</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49</a:t>
            </a:fld>
            <a:endParaRPr lang="en-US" dirty="0"/>
          </a:p>
        </p:txBody>
      </p:sp>
      <p:sp>
        <p:nvSpPr>
          <p:cNvPr id="5" name="Rectángulo 4"/>
          <p:cNvSpPr/>
          <p:nvPr/>
        </p:nvSpPr>
        <p:spPr>
          <a:xfrm>
            <a:off x="2298356" y="150629"/>
            <a:ext cx="6845644" cy="400110"/>
          </a:xfrm>
          <a:prstGeom prst="rect">
            <a:avLst/>
          </a:prstGeom>
        </p:spPr>
        <p:txBody>
          <a:bodyPr wrap="square">
            <a:spAutoFit/>
          </a:bodyPr>
          <a:lstStyle/>
          <a:p>
            <a:r>
              <a:rPr lang="es-MX" sz="2000" dirty="0">
                <a:solidFill>
                  <a:schemeClr val="tx1">
                    <a:lumMod val="65000"/>
                    <a:lumOff val="35000"/>
                  </a:schemeClr>
                </a:solidFill>
              </a:rPr>
              <a:t>Presentación e Informes Dirección General de Finanzas</a:t>
            </a:r>
            <a:endParaRPr lang="es-MX" sz="2000" dirty="0"/>
          </a:p>
        </p:txBody>
      </p:sp>
      <p:sp>
        <p:nvSpPr>
          <p:cNvPr id="6" name="Subtítulo 5"/>
          <p:cNvSpPr>
            <a:spLocks noGrp="1"/>
          </p:cNvSpPr>
          <p:nvPr>
            <p:ph type="subTitle" idx="1"/>
          </p:nvPr>
        </p:nvSpPr>
        <p:spPr>
          <a:xfrm>
            <a:off x="6686818" y="465793"/>
            <a:ext cx="2302635" cy="365204"/>
          </a:xfrm>
        </p:spPr>
        <p:txBody>
          <a:bodyPr>
            <a:noAutofit/>
          </a:bodyPr>
          <a:lstStyle/>
          <a:p>
            <a:r>
              <a:rPr lang="es-MX" sz="2000" dirty="0">
                <a:solidFill>
                  <a:schemeClr val="tx1">
                    <a:lumMod val="50000"/>
                    <a:lumOff val="50000"/>
                  </a:schemeClr>
                </a:solidFill>
              </a:rPr>
              <a:t>Septiembre  </a:t>
            </a:r>
            <a:r>
              <a:rPr lang="es-MX" sz="2000" dirty="0" smtClean="0">
                <a:solidFill>
                  <a:schemeClr val="tx1">
                    <a:lumMod val="50000"/>
                    <a:lumOff val="50000"/>
                  </a:schemeClr>
                </a:solidFill>
              </a:rPr>
              <a:t>2020</a:t>
            </a:r>
            <a:endParaRPr lang="es-MX" sz="2000" dirty="0">
              <a:solidFill>
                <a:schemeClr val="tx1">
                  <a:lumMod val="50000"/>
                  <a:lumOff val="50000"/>
                </a:schemeClr>
              </a:solidFill>
            </a:endParaRPr>
          </a:p>
        </p:txBody>
      </p:sp>
    </p:spTree>
    <p:extLst>
      <p:ext uri="{BB962C8B-B14F-4D97-AF65-F5344CB8AC3E}">
        <p14:creationId xmlns:p14="http://schemas.microsoft.com/office/powerpoint/2010/main" val="13187763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4"/>
          </p:nvPr>
        </p:nvSpPr>
        <p:spPr/>
        <p:txBody>
          <a:bodyPr/>
          <a:lstStyle/>
          <a:p>
            <a:fld id="{F7E28DE7-990A-407D-BC13-BE5F1D408C55}" type="slidenum">
              <a:rPr lang="es-MX" smtClean="0"/>
              <a:pPr/>
              <a:t>50</a:t>
            </a:fld>
            <a:endParaRPr lang="es-MX"/>
          </a:p>
        </p:txBody>
      </p:sp>
      <p:sp>
        <p:nvSpPr>
          <p:cNvPr id="2" name="Título 1"/>
          <p:cNvSpPr>
            <a:spLocks noGrp="1"/>
          </p:cNvSpPr>
          <p:nvPr>
            <p:ph type="title" idx="4294967295"/>
          </p:nvPr>
        </p:nvSpPr>
        <p:spPr>
          <a:xfrm>
            <a:off x="1700011" y="87090"/>
            <a:ext cx="7443989" cy="264464"/>
          </a:xfrm>
          <a:prstGeom prst="rect">
            <a:avLst/>
          </a:prstGeom>
        </p:spPr>
        <p:txBody>
          <a:bodyPr>
            <a:noAutofit/>
          </a:bodyPr>
          <a:lstStyle/>
          <a:p>
            <a:r>
              <a:rPr lang="es-MX" sz="2400" b="1" dirty="0" smtClean="0">
                <a:solidFill>
                  <a:schemeClr val="bg1">
                    <a:lumMod val="95000"/>
                  </a:schemeClr>
                </a:solidFill>
                <a:cs typeface="Calibri" panose="020F0502020204030204" pitchFamily="34" charset="0"/>
              </a:rPr>
              <a:t>Valuación a Septiembre 2020</a:t>
            </a:r>
            <a:endParaRPr lang="es-MX" sz="2400" b="1" dirty="0">
              <a:solidFill>
                <a:schemeClr val="bg1">
                  <a:lumMod val="95000"/>
                </a:schemeClr>
              </a:solidFill>
              <a:cs typeface="Calibri" panose="020F0502020204030204" pitchFamily="34" charset="0"/>
            </a:endParaRPr>
          </a:p>
        </p:txBody>
      </p:sp>
      <p:pic>
        <p:nvPicPr>
          <p:cNvPr id="8" name="Imagen 7"/>
          <p:cNvPicPr>
            <a:picLocks noChangeAspect="1"/>
          </p:cNvPicPr>
          <p:nvPr/>
        </p:nvPicPr>
        <p:blipFill rotWithShape="1">
          <a:blip r:embed="rId2"/>
          <a:srcRect l="1027" t="1121" r="1536" b="1536"/>
          <a:stretch/>
        </p:blipFill>
        <p:spPr>
          <a:xfrm>
            <a:off x="270456" y="875764"/>
            <a:ext cx="8551572" cy="5344732"/>
          </a:xfrm>
          <a:prstGeom prst="rect">
            <a:avLst/>
          </a:prstGeom>
          <a:ln>
            <a:noFill/>
          </a:ln>
        </p:spPr>
      </p:pic>
    </p:spTree>
    <p:extLst>
      <p:ext uri="{BB962C8B-B14F-4D97-AF65-F5344CB8AC3E}">
        <p14:creationId xmlns:p14="http://schemas.microsoft.com/office/powerpoint/2010/main" val="11377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92805" y="2879502"/>
            <a:ext cx="6407239" cy="1470025"/>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8. Informe de Ventas Propiedades en Dación en Pago</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51</a:t>
            </a:fld>
            <a:endParaRPr lang="en-US" dirty="0"/>
          </a:p>
        </p:txBody>
      </p:sp>
      <p:pic>
        <p:nvPicPr>
          <p:cNvPr id="5" name="Imagen 4">
            <a:hlinkClick r:id="rId2" action="ppaction://hlinkfile"/>
          </p:cNvPr>
          <p:cNvPicPr>
            <a:picLocks noChangeAspect="1"/>
          </p:cNvPicPr>
          <p:nvPr/>
        </p:nvPicPr>
        <p:blipFill>
          <a:blip r:embed="rId3"/>
          <a:stretch>
            <a:fillRect/>
          </a:stretch>
        </p:blipFill>
        <p:spPr>
          <a:xfrm>
            <a:off x="8015599" y="3413330"/>
            <a:ext cx="396274" cy="402371"/>
          </a:xfrm>
          <a:prstGeom prst="rect">
            <a:avLst/>
          </a:prstGeom>
        </p:spPr>
      </p:pic>
      <p:sp>
        <p:nvSpPr>
          <p:cNvPr id="6" name="17 CuadroTexto"/>
          <p:cNvSpPr txBox="1"/>
          <p:nvPr/>
        </p:nvSpPr>
        <p:spPr>
          <a:xfrm>
            <a:off x="7740672" y="3870688"/>
            <a:ext cx="946128" cy="246221"/>
          </a:xfrm>
          <a:prstGeom prst="rect">
            <a:avLst/>
          </a:prstGeom>
          <a:noFill/>
        </p:spPr>
        <p:txBody>
          <a:bodyPr wrap="square" rtlCol="0">
            <a:spAutoFit/>
          </a:bodyPr>
          <a:lstStyle/>
          <a:p>
            <a:pPr algn="ctr"/>
            <a:r>
              <a:rPr lang="es-MX" sz="1000" b="1" dirty="0" smtClean="0">
                <a:solidFill>
                  <a:schemeClr val="bg1">
                    <a:lumMod val="50000"/>
                  </a:schemeClr>
                </a:solidFill>
              </a:rPr>
              <a:t>Oficio</a:t>
            </a:r>
          </a:p>
        </p:txBody>
      </p:sp>
    </p:spTree>
    <p:extLst>
      <p:ext uri="{BB962C8B-B14F-4D97-AF65-F5344CB8AC3E}">
        <p14:creationId xmlns:p14="http://schemas.microsoft.com/office/powerpoint/2010/main" val="27452390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graphicFrame>
        <p:nvGraphicFramePr>
          <p:cNvPr id="7" name="Objeto 6"/>
          <p:cNvGraphicFramePr>
            <a:graphicFrameLocks noChangeAspect="1"/>
          </p:cNvGraphicFramePr>
          <p:nvPr>
            <p:extLst>
              <p:ext uri="{D42A27DB-BD31-4B8C-83A1-F6EECF244321}">
                <p14:modId xmlns:p14="http://schemas.microsoft.com/office/powerpoint/2010/main" val="2292283601"/>
              </p:ext>
            </p:extLst>
          </p:nvPr>
        </p:nvGraphicFramePr>
        <p:xfrm>
          <a:off x="193184" y="953494"/>
          <a:ext cx="8731873" cy="464828"/>
        </p:xfrm>
        <a:graphic>
          <a:graphicData uri="http://schemas.openxmlformats.org/presentationml/2006/ole">
            <mc:AlternateContent xmlns:mc="http://schemas.openxmlformats.org/markup-compatibility/2006">
              <mc:Choice xmlns:v="urn:schemas-microsoft-com:vml" Requires="v">
                <p:oleObj spid="_x0000_s1051" name="Hoja de cálculo" r:id="rId3" imgW="9267886" imgH="618981" progId="Excel.Sheet.8">
                  <p:embed/>
                </p:oleObj>
              </mc:Choice>
              <mc:Fallback>
                <p:oleObj name="Hoja de cálculo" r:id="rId3" imgW="9267886" imgH="618981" progId="Excel.Sheet.8">
                  <p:embed/>
                  <p:pic>
                    <p:nvPicPr>
                      <p:cNvPr id="7" name="Objeto 6"/>
                      <p:cNvPicPr/>
                      <p:nvPr/>
                    </p:nvPicPr>
                    <p:blipFill>
                      <a:blip r:embed="rId4"/>
                      <a:stretch>
                        <a:fillRect/>
                      </a:stretch>
                    </p:blipFill>
                    <p:spPr>
                      <a:xfrm>
                        <a:off x="193184" y="953494"/>
                        <a:ext cx="8731873" cy="464828"/>
                      </a:xfrm>
                      <a:prstGeom prst="rect">
                        <a:avLst/>
                      </a:prstGeom>
                    </p:spPr>
                  </p:pic>
                </p:oleObj>
              </mc:Fallback>
            </mc:AlternateContent>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513951754"/>
              </p:ext>
            </p:extLst>
          </p:nvPr>
        </p:nvGraphicFramePr>
        <p:xfrm>
          <a:off x="193182" y="1418050"/>
          <a:ext cx="8731876" cy="5047617"/>
        </p:xfrm>
        <a:graphic>
          <a:graphicData uri="http://schemas.openxmlformats.org/drawingml/2006/table">
            <a:tbl>
              <a:tblPr>
                <a:tableStyleId>{5C22544A-7EE6-4342-B048-85BDC9FD1C3A}</a:tableStyleId>
              </a:tblPr>
              <a:tblGrid>
                <a:gridCol w="257521">
                  <a:extLst>
                    <a:ext uri="{9D8B030D-6E8A-4147-A177-3AD203B41FA5}">
                      <a16:colId xmlns:a16="http://schemas.microsoft.com/office/drawing/2014/main" xmlns="" val="548489525"/>
                    </a:ext>
                  </a:extLst>
                </a:gridCol>
                <a:gridCol w="3342000">
                  <a:extLst>
                    <a:ext uri="{9D8B030D-6E8A-4147-A177-3AD203B41FA5}">
                      <a16:colId xmlns:a16="http://schemas.microsoft.com/office/drawing/2014/main" xmlns="" val="670923388"/>
                    </a:ext>
                  </a:extLst>
                </a:gridCol>
                <a:gridCol w="1133892">
                  <a:extLst>
                    <a:ext uri="{9D8B030D-6E8A-4147-A177-3AD203B41FA5}">
                      <a16:colId xmlns:a16="http://schemas.microsoft.com/office/drawing/2014/main" xmlns="" val="428023602"/>
                    </a:ext>
                  </a:extLst>
                </a:gridCol>
                <a:gridCol w="1312929">
                  <a:extLst>
                    <a:ext uri="{9D8B030D-6E8A-4147-A177-3AD203B41FA5}">
                      <a16:colId xmlns:a16="http://schemas.microsoft.com/office/drawing/2014/main" xmlns="" val="2741275541"/>
                    </a:ext>
                  </a:extLst>
                </a:gridCol>
                <a:gridCol w="1074214">
                  <a:extLst>
                    <a:ext uri="{9D8B030D-6E8A-4147-A177-3AD203B41FA5}">
                      <a16:colId xmlns:a16="http://schemas.microsoft.com/office/drawing/2014/main" xmlns="" val="3862199639"/>
                    </a:ext>
                  </a:extLst>
                </a:gridCol>
                <a:gridCol w="949694">
                  <a:extLst>
                    <a:ext uri="{9D8B030D-6E8A-4147-A177-3AD203B41FA5}">
                      <a16:colId xmlns:a16="http://schemas.microsoft.com/office/drawing/2014/main" xmlns="" val="3705282881"/>
                    </a:ext>
                  </a:extLst>
                </a:gridCol>
                <a:gridCol w="661626">
                  <a:extLst>
                    <a:ext uri="{9D8B030D-6E8A-4147-A177-3AD203B41FA5}">
                      <a16:colId xmlns:a16="http://schemas.microsoft.com/office/drawing/2014/main" xmlns="" val="2651507780"/>
                    </a:ext>
                  </a:extLst>
                </a:gridCol>
              </a:tblGrid>
              <a:tr h="300799">
                <a:tc>
                  <a:txBody>
                    <a:bodyPr/>
                    <a:lstStyle/>
                    <a:p>
                      <a:pPr algn="ctr" fontAlgn="ctr"/>
                      <a:r>
                        <a:rPr lang="es-MX" sz="1000" b="0" i="0" u="none" strike="noStrike" dirty="0" smtClean="0">
                          <a:solidFill>
                            <a:srgbClr val="000000"/>
                          </a:solidFill>
                          <a:effectLst/>
                          <a:latin typeface="Arial" panose="020B0604020202020204" pitchFamily="34" charset="0"/>
                        </a:rPr>
                        <a:t>1</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marL="0" marR="0" indent="0" algn="l" defTabSz="1217889" rtl="0" eaLnBrk="1" fontAlgn="ctr" latinLnBrk="0" hangingPunct="1">
                        <a:lnSpc>
                          <a:spcPct val="100000"/>
                        </a:lnSpc>
                        <a:spcBef>
                          <a:spcPts val="0"/>
                        </a:spcBef>
                        <a:spcAft>
                          <a:spcPts val="0"/>
                        </a:spcAft>
                        <a:buClrTx/>
                        <a:buSzTx/>
                        <a:buFontTx/>
                        <a:buNone/>
                        <a:tabLst/>
                        <a:defRPr/>
                      </a:pPr>
                      <a:r>
                        <a:rPr lang="es-MX" sz="1000" u="none" strike="noStrike" dirty="0" smtClean="0">
                          <a:effectLst/>
                        </a:rPr>
                        <a:t>TERRENO DENOMINADO "LA COFRADIA"</a:t>
                      </a:r>
                      <a:endParaRPr lang="es-MX" sz="1000" b="0" i="0" u="none" strike="noStrike" dirty="0" smtClean="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TERRENO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LAGUNITAS II</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ACATLÁN DE JUÁREZ</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$371,589.00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$33,019.69</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757436469"/>
                  </a:ext>
                </a:extLst>
              </a:tr>
              <a:tr h="486885">
                <a:tc>
                  <a:txBody>
                    <a:bodyPr/>
                    <a:lstStyle/>
                    <a:p>
                      <a:pPr algn="ctr"/>
                      <a:r>
                        <a:rPr lang="es-MX" sz="1000" b="0" dirty="0" smtClean="0"/>
                        <a:t>2</a:t>
                      </a:r>
                      <a:endParaRPr lang="es-MX" sz="1000" b="0" dirty="0"/>
                    </a:p>
                  </a:txBody>
                  <a:tcPr marL="7151" marR="7151" marT="7151" marB="0" anchor="ctr"/>
                </a:tc>
                <a:tc>
                  <a:txBody>
                    <a:bodyPr/>
                    <a:lstStyle/>
                    <a:p>
                      <a:pPr algn="l" fontAlgn="ctr"/>
                      <a:r>
                        <a:rPr lang="es-MX" sz="1000" u="none" strike="noStrike" dirty="0">
                          <a:effectLst/>
                        </a:rPr>
                        <a:t>FINCA NÚMERO 62 DE LA CALLE BARCINO, EDIFICADA EN EL LOTE 18, DE LA MANZANA 35, DE LA ZONA 1, DEL EJIDO DE AUTLÁN DE NAVARRO, COL. EJIDAL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EL EJIDAL</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AUTLÁN DE NAVARRO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$1,197,899.00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$838,276.20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4142509431"/>
                  </a:ext>
                </a:extLst>
              </a:tr>
              <a:tr h="511358">
                <a:tc>
                  <a:txBody>
                    <a:bodyPr/>
                    <a:lstStyle/>
                    <a:p>
                      <a:pPr algn="ctr"/>
                      <a:r>
                        <a:rPr lang="es-MX" sz="1000" b="0" dirty="0" smtClean="0"/>
                        <a:t>3</a:t>
                      </a:r>
                      <a:endParaRPr lang="es-MX" sz="1000" b="0" dirty="0"/>
                    </a:p>
                  </a:txBody>
                  <a:tcPr marL="7151" marR="7151" marT="7151" marB="0" anchor="ctr"/>
                </a:tc>
                <a:tc>
                  <a:txBody>
                    <a:bodyPr/>
                    <a:lstStyle/>
                    <a:p>
                      <a:pPr algn="l" fontAlgn="ctr"/>
                      <a:r>
                        <a:rPr lang="es-MX" sz="1000" u="none" strike="noStrike" dirty="0">
                          <a:effectLst/>
                        </a:rPr>
                        <a:t>CASA MARCADA CON EL NÚMERO 8, CALLE DE CONSTITUCIÓN, CONSTRUIDA SOBRE EL LOTE 17, MANZANA 30, ZONA 01,  EJIDO  CASIMIRO CASTILLO, SECTOR URBANO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CENTRO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CASIMIRO CASTILLO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$789,876.00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$429,798.00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254804502"/>
                  </a:ext>
                </a:extLst>
              </a:tr>
              <a:tr h="447381">
                <a:tc>
                  <a:txBody>
                    <a:bodyPr/>
                    <a:lstStyle/>
                    <a:p>
                      <a:pPr algn="ctr"/>
                      <a:r>
                        <a:rPr lang="es-MX" sz="1000" b="0" dirty="0" smtClean="0"/>
                        <a:t>4</a:t>
                      </a:r>
                      <a:endParaRPr lang="es-MX" sz="1000" b="0" dirty="0"/>
                    </a:p>
                  </a:txBody>
                  <a:tcPr marL="7151" marR="7151" marT="7151" marB="0" anchor="ctr"/>
                </a:tc>
                <a:tc>
                  <a:txBody>
                    <a:bodyPr/>
                    <a:lstStyle/>
                    <a:p>
                      <a:pPr algn="l" fontAlgn="ctr"/>
                      <a:r>
                        <a:rPr lang="es-MX" sz="1000" u="none" strike="noStrike" dirty="0">
                          <a:effectLst/>
                        </a:rPr>
                        <a:t>FINCA No. 19, CONJUNTO HABITACIONAL JOSÉ MARÍA MARTÍNEZ RODRÍGUEZ, DE CASIMIRO CASTILLO, JALISCO.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JOSÉ MARÍA MARTÍNEZ, LA RESOLANA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CASIMIRO CASTILLO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$996,400.00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$369,229.20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584237163"/>
                  </a:ext>
                </a:extLst>
              </a:tr>
              <a:tr h="327359">
                <a:tc>
                  <a:txBody>
                    <a:bodyPr/>
                    <a:lstStyle/>
                    <a:p>
                      <a:pPr algn="ctr"/>
                      <a:r>
                        <a:rPr lang="es-MX" sz="1000" b="0" dirty="0" smtClean="0"/>
                        <a:t>5</a:t>
                      </a:r>
                      <a:endParaRPr lang="es-MX" sz="1000" b="0" dirty="0"/>
                    </a:p>
                  </a:txBody>
                  <a:tcPr marL="7151" marR="7151" marT="7151" marB="0" anchor="ctr"/>
                </a:tc>
                <a:tc>
                  <a:txBody>
                    <a:bodyPr/>
                    <a:lstStyle/>
                    <a:p>
                      <a:pPr algn="l" fontAlgn="ctr"/>
                      <a:r>
                        <a:rPr lang="es-MX" sz="1000" u="none" strike="noStrike" dirty="0">
                          <a:effectLst/>
                        </a:rPr>
                        <a:t>CASA HABITACIÓN MARCADA CON EL NÚMERO 1505, CALLE IGNACIO NAVARRETE, COLONIA LOS HORNOS</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POPULAR LOS HORNOS</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GUADALAJARA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$1,725,150.00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900" u="none" strike="noStrike" dirty="0">
                          <a:effectLst/>
                        </a:rPr>
                        <a:t>$1,091,314.58</a:t>
                      </a:r>
                      <a:endParaRPr lang="es-MX" sz="9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409471355"/>
                  </a:ext>
                </a:extLst>
              </a:tr>
              <a:tr h="486885">
                <a:tc>
                  <a:txBody>
                    <a:bodyPr/>
                    <a:lstStyle/>
                    <a:p>
                      <a:pPr algn="ctr"/>
                      <a:r>
                        <a:rPr lang="es-MX" sz="1000" b="0" dirty="0" smtClean="0"/>
                        <a:t>6</a:t>
                      </a:r>
                      <a:endParaRPr lang="es-MX" sz="1000" b="0" dirty="0"/>
                    </a:p>
                  </a:txBody>
                  <a:tcPr marL="7151" marR="7151" marT="7151" marB="0" anchor="ctr"/>
                </a:tc>
                <a:tc>
                  <a:txBody>
                    <a:bodyPr/>
                    <a:lstStyle/>
                    <a:p>
                      <a:pPr algn="l" fontAlgn="ctr"/>
                      <a:r>
                        <a:rPr lang="es-MX" sz="1000" u="none" strike="noStrike" dirty="0">
                          <a:effectLst/>
                        </a:rPr>
                        <a:t>DEPARTAMENTO E-102, EX HACIENDA DE OBLATOS</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CONJUNTO HABITACIONAL EX HACIENDA DE OBLATOS</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GUADALAJARA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$541,464.00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$417,095.37</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620740946"/>
                  </a:ext>
                </a:extLst>
              </a:tr>
              <a:tr h="349022">
                <a:tc>
                  <a:txBody>
                    <a:bodyPr/>
                    <a:lstStyle/>
                    <a:p>
                      <a:pPr algn="ctr"/>
                      <a:r>
                        <a:rPr lang="es-MX" sz="1000" b="0" dirty="0" smtClean="0"/>
                        <a:t>7</a:t>
                      </a:r>
                      <a:endParaRPr lang="es-MX" sz="1000" b="0" dirty="0"/>
                    </a:p>
                  </a:txBody>
                  <a:tcPr marL="7151" marR="7151" marT="7151" marB="0" anchor="ctr"/>
                </a:tc>
                <a:tc>
                  <a:txBody>
                    <a:bodyPr/>
                    <a:lstStyle/>
                    <a:p>
                      <a:pPr algn="l" fontAlgn="ctr"/>
                      <a:r>
                        <a:rPr lang="es-MX" sz="1000" u="none" strike="noStrike" dirty="0">
                          <a:effectLst/>
                        </a:rPr>
                        <a:t>DEPARTAMENTO 13, TIPO H 16, NIVEL UNO, EDIFICIO 4089, CALLE FRAY ANGELICO, UNIDAD HABITACIONAL MIRAVALLE</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MIRAVALLE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GUADALAJARA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$522,464.50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$323,380.59</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606283406"/>
                  </a:ext>
                </a:extLst>
              </a:tr>
              <a:tr h="486885">
                <a:tc>
                  <a:txBody>
                    <a:bodyPr/>
                    <a:lstStyle/>
                    <a:p>
                      <a:pPr algn="ctr"/>
                      <a:r>
                        <a:rPr lang="es-MX" sz="1000" b="0" dirty="0" smtClean="0"/>
                        <a:t>8</a:t>
                      </a:r>
                      <a:endParaRPr lang="es-MX" sz="1000" b="0" dirty="0"/>
                    </a:p>
                  </a:txBody>
                  <a:tcPr marL="7151" marR="7151" marT="7151" marB="0" anchor="ctr"/>
                </a:tc>
                <a:tc>
                  <a:txBody>
                    <a:bodyPr/>
                    <a:lstStyle/>
                    <a:p>
                      <a:pPr algn="l" fontAlgn="ctr"/>
                      <a:r>
                        <a:rPr lang="es-MX" sz="1000" u="none" strike="noStrike" dirty="0">
                          <a:effectLst/>
                        </a:rPr>
                        <a:t>DEPARTAMENTO 34, TIPO H-16, UNIDAD HABITACIONAL MIRAVALLE, TERCER NIVEL, EDIFICIO 4135, CALLE FRAY ANGELICO, MANZANA 6, SECTOR 21</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MIRAVALLE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GUADALAJARA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$449,600.00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$323,380.59</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402695496"/>
                  </a:ext>
                </a:extLst>
              </a:tr>
              <a:tr h="389419">
                <a:tc>
                  <a:txBody>
                    <a:bodyPr/>
                    <a:lstStyle/>
                    <a:p>
                      <a:pPr algn="ctr"/>
                      <a:r>
                        <a:rPr lang="es-MX" sz="1000" b="0" dirty="0" smtClean="0"/>
                        <a:t>9</a:t>
                      </a:r>
                      <a:endParaRPr lang="es-MX" sz="1000" b="0" dirty="0"/>
                    </a:p>
                  </a:txBody>
                  <a:tcPr marL="7151" marR="7151" marT="7151" marB="0" anchor="ctr"/>
                </a:tc>
                <a:tc>
                  <a:txBody>
                    <a:bodyPr/>
                    <a:lstStyle/>
                    <a:p>
                      <a:pPr algn="l" fontAlgn="ctr"/>
                      <a:r>
                        <a:rPr lang="es-MX" sz="1000" u="none" strike="noStrike" dirty="0">
                          <a:effectLst/>
                        </a:rPr>
                        <a:t>FINCA NÚMERO 14, CONSTRUIDA SOBRE EL LOTE 13, MANZANA 16</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SOLIDARIDAD</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JALOSTOTITLÁN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$578,500.00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$317,008.00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924706528"/>
                  </a:ext>
                </a:extLst>
              </a:tr>
              <a:tr h="593963">
                <a:tc>
                  <a:txBody>
                    <a:bodyPr/>
                    <a:lstStyle/>
                    <a:p>
                      <a:pPr algn="ctr"/>
                      <a:r>
                        <a:rPr lang="es-MX" sz="1000" b="0" dirty="0" smtClean="0"/>
                        <a:t>10</a:t>
                      </a:r>
                      <a:endParaRPr lang="es-MX" sz="1000" b="0" dirty="0"/>
                    </a:p>
                  </a:txBody>
                  <a:tcPr marL="7151" marR="7151" marT="7151" marB="0" anchor="ctr"/>
                </a:tc>
                <a:tc>
                  <a:txBody>
                    <a:bodyPr/>
                    <a:lstStyle/>
                    <a:p>
                      <a:pPr algn="l" fontAlgn="ctr"/>
                      <a:r>
                        <a:rPr lang="es-MX" sz="1000" u="none" strike="noStrike" dirty="0">
                          <a:effectLst/>
                        </a:rPr>
                        <a:t>DEPARTAMENTO 03, CALLE  CIPRÉS, MARCADO CON EL No. 251-3, TERCER NIVEL, EN CONDOMINIO VERTICAL LAS ARBOLEDAS, FRACCIONAMIENTO LOMAS DEL VALLE, LAGOS DE MORENO, JALISCO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LOMAS DEL 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LAGOS DE MORENO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$298,925.00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$174,454.68</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059559468"/>
                  </a:ext>
                </a:extLst>
              </a:tr>
              <a:tr h="486885">
                <a:tc>
                  <a:txBody>
                    <a:bodyPr/>
                    <a:lstStyle/>
                    <a:p>
                      <a:pPr algn="ctr"/>
                      <a:r>
                        <a:rPr lang="es-MX" sz="1000" b="0" dirty="0" smtClean="0"/>
                        <a:t>11</a:t>
                      </a:r>
                      <a:endParaRPr lang="es-MX" sz="1000" b="0" dirty="0"/>
                    </a:p>
                  </a:txBody>
                  <a:tcPr marL="7151" marR="7151" marT="7151" marB="0" anchor="ctr"/>
                </a:tc>
                <a:tc>
                  <a:txBody>
                    <a:bodyPr/>
                    <a:lstStyle/>
                    <a:p>
                      <a:pPr algn="l" fontAlgn="ctr"/>
                      <a:r>
                        <a:rPr lang="es-MX" sz="1000" u="none" strike="noStrike" dirty="0">
                          <a:effectLst/>
                        </a:rPr>
                        <a:t>SANYA FAUSTINA KOWALSKA, LOTE 26, MANZANA H4U-1, FRACCIONAMIENTO SANTA BARBARA, SEGUNDA ETAPA, TEPATITLÁN DE MORELOS, JALISCO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SANTA BARBARA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TEPATITLÁN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$612,880.00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$285,312.82</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496459710"/>
                  </a:ext>
                </a:extLst>
              </a:tr>
            </a:tbl>
          </a:graphicData>
        </a:graphic>
      </p:graphicFrame>
      <p:sp>
        <p:nvSpPr>
          <p:cNvPr id="10" name="Rectángulo 9"/>
          <p:cNvSpPr/>
          <p:nvPr/>
        </p:nvSpPr>
        <p:spPr>
          <a:xfrm>
            <a:off x="1738649" y="-51516"/>
            <a:ext cx="6684134" cy="830997"/>
          </a:xfrm>
          <a:prstGeom prst="rect">
            <a:avLst/>
          </a:prstGeom>
        </p:spPr>
        <p:txBody>
          <a:bodyPr wrap="square">
            <a:spAutoFit/>
          </a:bodyPr>
          <a:lstStyle/>
          <a:p>
            <a:pPr algn="ctr"/>
            <a:r>
              <a:rPr lang="es-MX" sz="2400" b="1" dirty="0" smtClean="0">
                <a:solidFill>
                  <a:schemeClr val="bg1">
                    <a:lumMod val="95000"/>
                  </a:schemeClr>
                </a:solidFill>
              </a:rPr>
              <a:t>Inmuebles Autorizados Para Venta </a:t>
            </a:r>
          </a:p>
          <a:p>
            <a:pPr algn="ctr"/>
            <a:r>
              <a:rPr lang="es-MX" sz="2400" b="1" dirty="0" smtClean="0">
                <a:solidFill>
                  <a:schemeClr val="bg1">
                    <a:lumMod val="95000"/>
                  </a:schemeClr>
                </a:solidFill>
              </a:rPr>
              <a:t>en Mercado Abierto</a:t>
            </a:r>
            <a:endParaRPr lang="es-MX" sz="2400" b="1" dirty="0">
              <a:solidFill>
                <a:schemeClr val="bg1">
                  <a:lumMod val="95000"/>
                </a:schemeClr>
              </a:solidFill>
            </a:endParaRPr>
          </a:p>
        </p:txBody>
      </p:sp>
      <p:sp>
        <p:nvSpPr>
          <p:cNvPr id="3" name="Marcador de número de diapositiva 2"/>
          <p:cNvSpPr>
            <a:spLocks noGrp="1"/>
          </p:cNvSpPr>
          <p:nvPr>
            <p:ph type="sldNum" sz="quarter" idx="12"/>
          </p:nvPr>
        </p:nvSpPr>
        <p:spPr/>
        <p:txBody>
          <a:bodyPr/>
          <a:lstStyle/>
          <a:p>
            <a:fld id="{08DCC1CA-BC64-9342-9FC6-0A703FD15379}" type="slidenum">
              <a:rPr lang="en-US" smtClean="0"/>
              <a:t>52</a:t>
            </a:fld>
            <a:endParaRPr lang="en-US" dirty="0"/>
          </a:p>
        </p:txBody>
      </p:sp>
    </p:spTree>
    <p:extLst>
      <p:ext uri="{BB962C8B-B14F-4D97-AF65-F5344CB8AC3E}">
        <p14:creationId xmlns:p14="http://schemas.microsoft.com/office/powerpoint/2010/main" val="205246284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graphicFrame>
        <p:nvGraphicFramePr>
          <p:cNvPr id="12" name="Objeto 11"/>
          <p:cNvGraphicFramePr>
            <a:graphicFrameLocks noChangeAspect="1"/>
          </p:cNvGraphicFramePr>
          <p:nvPr>
            <p:extLst>
              <p:ext uri="{D42A27DB-BD31-4B8C-83A1-F6EECF244321}">
                <p14:modId xmlns:p14="http://schemas.microsoft.com/office/powerpoint/2010/main" val="4219406309"/>
              </p:ext>
            </p:extLst>
          </p:nvPr>
        </p:nvGraphicFramePr>
        <p:xfrm>
          <a:off x="206062" y="953493"/>
          <a:ext cx="8693240" cy="500427"/>
        </p:xfrm>
        <a:graphic>
          <a:graphicData uri="http://schemas.openxmlformats.org/presentationml/2006/ole">
            <mc:AlternateContent xmlns:mc="http://schemas.openxmlformats.org/markup-compatibility/2006">
              <mc:Choice xmlns:v="urn:schemas-microsoft-com:vml" Requires="v">
                <p:oleObj spid="_x0000_s2074" name="Hoja de cálculo" r:id="rId3" imgW="9172759" imgH="618981" progId="Excel.Sheet.8">
                  <p:embed/>
                </p:oleObj>
              </mc:Choice>
              <mc:Fallback>
                <p:oleObj name="Hoja de cálculo" r:id="rId3" imgW="9172759" imgH="618981" progId="Excel.Sheet.8">
                  <p:embed/>
                  <p:pic>
                    <p:nvPicPr>
                      <p:cNvPr id="12" name="Objeto 11"/>
                      <p:cNvPicPr/>
                      <p:nvPr/>
                    </p:nvPicPr>
                    <p:blipFill>
                      <a:blip r:embed="rId4"/>
                      <a:stretch>
                        <a:fillRect/>
                      </a:stretch>
                    </p:blipFill>
                    <p:spPr>
                      <a:xfrm>
                        <a:off x="206062" y="953493"/>
                        <a:ext cx="8693240" cy="500427"/>
                      </a:xfrm>
                      <a:prstGeom prst="rect">
                        <a:avLst/>
                      </a:prstGeom>
                    </p:spPr>
                  </p:pic>
                </p:oleObj>
              </mc:Fallback>
            </mc:AlternateContent>
          </a:graphicData>
        </a:graphic>
      </p:graphicFrame>
      <p:graphicFrame>
        <p:nvGraphicFramePr>
          <p:cNvPr id="3" name="Tabla 2"/>
          <p:cNvGraphicFramePr>
            <a:graphicFrameLocks noGrp="1"/>
          </p:cNvGraphicFramePr>
          <p:nvPr>
            <p:extLst>
              <p:ext uri="{D42A27DB-BD31-4B8C-83A1-F6EECF244321}">
                <p14:modId xmlns:p14="http://schemas.microsoft.com/office/powerpoint/2010/main" val="3778188508"/>
              </p:ext>
            </p:extLst>
          </p:nvPr>
        </p:nvGraphicFramePr>
        <p:xfrm>
          <a:off x="206062" y="1418323"/>
          <a:ext cx="8693240" cy="4935635"/>
        </p:xfrm>
        <a:graphic>
          <a:graphicData uri="http://schemas.openxmlformats.org/drawingml/2006/table">
            <a:tbl>
              <a:tblPr>
                <a:tableStyleId>{5C22544A-7EE6-4342-B048-85BDC9FD1C3A}</a:tableStyleId>
              </a:tblPr>
              <a:tblGrid>
                <a:gridCol w="269673">
                  <a:extLst>
                    <a:ext uri="{9D8B030D-6E8A-4147-A177-3AD203B41FA5}">
                      <a16:colId xmlns:a16="http://schemas.microsoft.com/office/drawing/2014/main" xmlns="" val="3708199836"/>
                    </a:ext>
                  </a:extLst>
                </a:gridCol>
                <a:gridCol w="3321971">
                  <a:extLst>
                    <a:ext uri="{9D8B030D-6E8A-4147-A177-3AD203B41FA5}">
                      <a16:colId xmlns:a16="http://schemas.microsoft.com/office/drawing/2014/main" xmlns="" val="3772494782"/>
                    </a:ext>
                  </a:extLst>
                </a:gridCol>
                <a:gridCol w="1186418">
                  <a:extLst>
                    <a:ext uri="{9D8B030D-6E8A-4147-A177-3AD203B41FA5}">
                      <a16:colId xmlns:a16="http://schemas.microsoft.com/office/drawing/2014/main" xmlns="" val="2900581258"/>
                    </a:ext>
                  </a:extLst>
                </a:gridCol>
                <a:gridCol w="1305060">
                  <a:extLst>
                    <a:ext uri="{9D8B030D-6E8A-4147-A177-3AD203B41FA5}">
                      <a16:colId xmlns:a16="http://schemas.microsoft.com/office/drawing/2014/main" xmlns="" val="2126825025"/>
                    </a:ext>
                  </a:extLst>
                </a:gridCol>
                <a:gridCol w="1067777">
                  <a:extLst>
                    <a:ext uri="{9D8B030D-6E8A-4147-A177-3AD203B41FA5}">
                      <a16:colId xmlns:a16="http://schemas.microsoft.com/office/drawing/2014/main" xmlns="" val="2621112228"/>
                    </a:ext>
                  </a:extLst>
                </a:gridCol>
                <a:gridCol w="830492">
                  <a:extLst>
                    <a:ext uri="{9D8B030D-6E8A-4147-A177-3AD203B41FA5}">
                      <a16:colId xmlns:a16="http://schemas.microsoft.com/office/drawing/2014/main" xmlns="" val="2790994995"/>
                    </a:ext>
                  </a:extLst>
                </a:gridCol>
                <a:gridCol w="711849">
                  <a:extLst>
                    <a:ext uri="{9D8B030D-6E8A-4147-A177-3AD203B41FA5}">
                      <a16:colId xmlns:a16="http://schemas.microsoft.com/office/drawing/2014/main" xmlns="" val="2337461632"/>
                    </a:ext>
                  </a:extLst>
                </a:gridCol>
              </a:tblGrid>
              <a:tr h="194483">
                <a:tc>
                  <a:txBody>
                    <a:bodyPr/>
                    <a:lstStyle/>
                    <a:p>
                      <a:pPr algn="ctr" fontAlgn="ctr"/>
                      <a:r>
                        <a:rPr lang="es-MX" sz="1000" b="0" i="0" u="none" strike="noStrike" dirty="0" smtClean="0">
                          <a:solidFill>
                            <a:srgbClr val="000000"/>
                          </a:solidFill>
                          <a:effectLst/>
                          <a:latin typeface="Arial" panose="020B0604020202020204" pitchFamily="34" charset="0"/>
                        </a:rPr>
                        <a:t>12</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l" fontAlgn="ctr"/>
                      <a:r>
                        <a:rPr lang="es-MX" sz="1000" u="none" strike="noStrike" dirty="0">
                          <a:effectLst/>
                        </a:rPr>
                        <a:t>CASA TIZAPÁN</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NO APLICA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TIZAPÁN EL ALTO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$1,954,720.00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900" u="none" strike="noStrike" dirty="0">
                          <a:effectLst/>
                        </a:rPr>
                        <a:t>$1,520,600.00</a:t>
                      </a:r>
                      <a:endParaRPr lang="es-MX" sz="9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309070905"/>
                  </a:ext>
                </a:extLst>
              </a:tr>
              <a:tr h="462014">
                <a:tc>
                  <a:txBody>
                    <a:bodyPr/>
                    <a:lstStyle/>
                    <a:p>
                      <a:pPr algn="ctr"/>
                      <a:r>
                        <a:rPr lang="es-MX" sz="1000" b="0" dirty="0" smtClean="0"/>
                        <a:t>13</a:t>
                      </a:r>
                      <a:endParaRPr lang="es-MX" sz="1000" b="0" dirty="0"/>
                    </a:p>
                  </a:txBody>
                  <a:tcPr marL="7151" marR="7151" marT="7151" marB="0" anchor="ctr"/>
                </a:tc>
                <a:tc>
                  <a:txBody>
                    <a:bodyPr/>
                    <a:lstStyle/>
                    <a:p>
                      <a:pPr algn="l" fontAlgn="ctr"/>
                      <a:r>
                        <a:rPr lang="es-MX" sz="1000" u="none" strike="noStrike" dirty="0">
                          <a:effectLst/>
                        </a:rPr>
                        <a:t>CASA HABITACIÓN CONSTRUIDA SOBRE EL LOTE 3, MANZANA 30, FRACCIONAMIENTO CHULAVISTA, SEPTIMA ETAPA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CHULAVISTA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$388,520.00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$355,815.20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605490796"/>
                  </a:ext>
                </a:extLst>
              </a:tr>
              <a:tr h="503368">
                <a:tc>
                  <a:txBody>
                    <a:bodyPr/>
                    <a:lstStyle/>
                    <a:p>
                      <a:pPr algn="ctr"/>
                      <a:r>
                        <a:rPr lang="es-MX" sz="1000" b="0" dirty="0" smtClean="0"/>
                        <a:t>14</a:t>
                      </a:r>
                      <a:endParaRPr lang="es-MX" sz="1000" b="0" dirty="0"/>
                    </a:p>
                  </a:txBody>
                  <a:tcPr marL="7151" marR="7151" marT="7151" marB="0" anchor="ctr"/>
                </a:tc>
                <a:tc>
                  <a:txBody>
                    <a:bodyPr/>
                    <a:lstStyle/>
                    <a:p>
                      <a:pPr algn="l" fontAlgn="ctr"/>
                      <a:r>
                        <a:rPr lang="es-MX" sz="1000" u="none" strike="noStrike" dirty="0">
                          <a:effectLst/>
                        </a:rPr>
                        <a:t>FINCA MARCADA CON EL No. 1100-202, DE LA CALLE PUERTO BANDERA, CONDOMINIO BANUS RESIDENCIAL, CONDOMINIO 1</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BANUS RESIDENCIAL</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$741,600.00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$521,195.00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660030143"/>
                  </a:ext>
                </a:extLst>
              </a:tr>
              <a:tr h="479925">
                <a:tc>
                  <a:txBody>
                    <a:bodyPr/>
                    <a:lstStyle/>
                    <a:p>
                      <a:pPr algn="ctr"/>
                      <a:r>
                        <a:rPr lang="es-MX" sz="1000" b="0" dirty="0" smtClean="0"/>
                        <a:t>15</a:t>
                      </a:r>
                      <a:endParaRPr lang="es-MX" sz="1000" b="0" dirty="0"/>
                    </a:p>
                  </a:txBody>
                  <a:tcPr marL="7151" marR="7151" marT="7151" marB="0" anchor="ctr"/>
                </a:tc>
                <a:tc>
                  <a:txBody>
                    <a:bodyPr/>
                    <a:lstStyle/>
                    <a:p>
                      <a:pPr algn="l" fontAlgn="ctr"/>
                      <a:r>
                        <a:rPr lang="es-MX" sz="1000" u="none" strike="noStrike" dirty="0">
                          <a:effectLst/>
                        </a:rPr>
                        <a:t>FINCA MARCADA CON EL No. 587, CALLE CIRCUITO MONTE VINSÓN NORTE 587, LOTE 36, MANZANA 11, FRACCIONAMIENTO LOMAS DEL MIRADOR, ETAPA 5</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LOMAS DEL MIRADOR</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$366,000.00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$343,760.00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202016947"/>
                  </a:ext>
                </a:extLst>
              </a:tr>
              <a:tr h="479925">
                <a:tc>
                  <a:txBody>
                    <a:bodyPr/>
                    <a:lstStyle/>
                    <a:p>
                      <a:pPr algn="ctr"/>
                      <a:r>
                        <a:rPr lang="es-MX" sz="1000" b="0" dirty="0" smtClean="0"/>
                        <a:t>16</a:t>
                      </a:r>
                      <a:endParaRPr lang="es-MX" sz="1000" b="0" dirty="0"/>
                    </a:p>
                  </a:txBody>
                  <a:tcPr marL="7151" marR="7151" marT="7151" marB="0" anchor="ctr"/>
                </a:tc>
                <a:tc>
                  <a:txBody>
                    <a:bodyPr/>
                    <a:lstStyle/>
                    <a:p>
                      <a:pPr algn="l" fontAlgn="ctr"/>
                      <a:r>
                        <a:rPr lang="es-MX" sz="1000" u="none" strike="noStrike" dirty="0">
                          <a:effectLst/>
                        </a:rPr>
                        <a:t>FINCA MARCADA Y CONSTRUIDA SOBRE EL LOTE 8, UBICADO EN EL EXTREMO NORTE DE LA MANZANA 21, ENTRE LAS CALLES MANZANA 22 Y MADRE PERLA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RINCONADAS DE SAN  SEBASTIÁN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$443,366.00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$433,503.00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343896045"/>
                  </a:ext>
                </a:extLst>
              </a:tr>
              <a:tr h="469046">
                <a:tc>
                  <a:txBody>
                    <a:bodyPr/>
                    <a:lstStyle/>
                    <a:p>
                      <a:pPr algn="ctr"/>
                      <a:r>
                        <a:rPr lang="es-MX" sz="1000" b="0" dirty="0" smtClean="0"/>
                        <a:t>17</a:t>
                      </a:r>
                      <a:endParaRPr lang="es-MX" sz="1000" b="0" dirty="0"/>
                    </a:p>
                  </a:txBody>
                  <a:tcPr marL="7151" marR="7151" marT="7151" marB="0" anchor="ctr"/>
                </a:tc>
                <a:tc>
                  <a:txBody>
                    <a:bodyPr/>
                    <a:lstStyle/>
                    <a:p>
                      <a:pPr algn="l" fontAlgn="ctr"/>
                      <a:r>
                        <a:rPr lang="es-MX" sz="1000" u="none" strike="noStrike" dirty="0">
                          <a:effectLst/>
                        </a:rPr>
                        <a:t>LOTE DE TERRENO 34, MANZANA 11, FRACCIONAMIENTO JARDINES DE LA CALERA, UBICADO EN TLAJOMULCO DE ZÚÑIGA, JALISCO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TERRENO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JARDINES DE LA CALERA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$532,000.00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$448,140.00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653522669"/>
                  </a:ext>
                </a:extLst>
              </a:tr>
              <a:tr h="479925">
                <a:tc>
                  <a:txBody>
                    <a:bodyPr/>
                    <a:lstStyle/>
                    <a:p>
                      <a:pPr algn="ctr"/>
                      <a:r>
                        <a:rPr lang="es-MX" sz="1000" b="0" dirty="0" smtClean="0"/>
                        <a:t>18</a:t>
                      </a:r>
                      <a:endParaRPr lang="es-MX" sz="1000" b="0" dirty="0"/>
                    </a:p>
                  </a:txBody>
                  <a:tcPr marL="7151" marR="7151" marT="7151" marB="0" anchor="ctr"/>
                </a:tc>
                <a:tc>
                  <a:txBody>
                    <a:bodyPr/>
                    <a:lstStyle/>
                    <a:p>
                      <a:pPr algn="l" fontAlgn="ctr"/>
                      <a:r>
                        <a:rPr lang="es-MX" sz="1000" u="none" strike="noStrike" dirty="0">
                          <a:effectLst/>
                        </a:rPr>
                        <a:t>UNIDAD PRIVATIVA 5, MANZANA 74, CONDOMINIO LOMAS DEL SUR II, UBICADO SOBRE LA CARRETERA TLAJOMULCO-SAN SEBASTIÁN EL GRANDE</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SAN SEBASTIÁN EL GRANDE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$333,700.00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$319,608.00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805041026"/>
                  </a:ext>
                </a:extLst>
              </a:tr>
              <a:tr h="479925">
                <a:tc>
                  <a:txBody>
                    <a:bodyPr/>
                    <a:lstStyle/>
                    <a:p>
                      <a:pPr algn="ctr"/>
                      <a:r>
                        <a:rPr lang="es-MX" sz="1000" b="0" dirty="0" smtClean="0"/>
                        <a:t>19</a:t>
                      </a:r>
                      <a:endParaRPr lang="es-MX" sz="1000" b="0" dirty="0"/>
                    </a:p>
                  </a:txBody>
                  <a:tcPr marL="7151" marR="7151" marT="7151" marB="0" anchor="ctr"/>
                </a:tc>
                <a:tc>
                  <a:txBody>
                    <a:bodyPr/>
                    <a:lstStyle/>
                    <a:p>
                      <a:pPr algn="l" fontAlgn="ctr"/>
                      <a:r>
                        <a:rPr lang="es-MX" sz="1000" u="none" strike="noStrike" dirty="0">
                          <a:effectLst/>
                        </a:rPr>
                        <a:t>UNIDAD PRIVATIVA NÚMERO  24, Y LA FINCA SOBRE ELLA CONSTRUIDA , DE LA MANZANA 19, DEL CONDOMINIO CUATRO ESTACIONES EN VALLE DORADO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VALLE DORADO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$343,200.00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$320,479.00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506846416"/>
                  </a:ext>
                </a:extLst>
              </a:tr>
              <a:tr h="446167">
                <a:tc>
                  <a:txBody>
                    <a:bodyPr/>
                    <a:lstStyle/>
                    <a:p>
                      <a:pPr algn="ctr"/>
                      <a:r>
                        <a:rPr lang="es-MX" sz="1000" b="0" dirty="0" smtClean="0"/>
                        <a:t>20</a:t>
                      </a:r>
                      <a:endParaRPr lang="es-MX" sz="1000" b="0" dirty="0"/>
                    </a:p>
                  </a:txBody>
                  <a:tcPr marL="7151" marR="7151" marT="7151" marB="0" anchor="ctr"/>
                </a:tc>
                <a:tc>
                  <a:txBody>
                    <a:bodyPr/>
                    <a:lstStyle/>
                    <a:p>
                      <a:pPr algn="l" fontAlgn="ctr"/>
                      <a:r>
                        <a:rPr lang="es-MX" sz="1000" u="none" strike="noStrike" dirty="0">
                          <a:effectLst/>
                        </a:rPr>
                        <a:t>UNIDAD PRIVATIVA NÚMERO 15, DE LA MANZANA 72 (CASA)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LOMAS DE SAN AGUSTÍN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$554,800.00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$378,500.00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439991124"/>
                  </a:ext>
                </a:extLst>
              </a:tr>
              <a:tr h="462014">
                <a:tc>
                  <a:txBody>
                    <a:bodyPr/>
                    <a:lstStyle/>
                    <a:p>
                      <a:pPr algn="ctr"/>
                      <a:r>
                        <a:rPr lang="es-MX" sz="1000" b="0" dirty="0" smtClean="0"/>
                        <a:t>21</a:t>
                      </a:r>
                      <a:endParaRPr lang="es-MX" sz="1000" b="0" dirty="0"/>
                    </a:p>
                  </a:txBody>
                  <a:tcPr marL="7151" marR="7151" marT="7151" marB="0" anchor="ctr"/>
                </a:tc>
                <a:tc>
                  <a:txBody>
                    <a:bodyPr/>
                    <a:lstStyle/>
                    <a:p>
                      <a:pPr algn="l" fontAlgn="ctr"/>
                      <a:r>
                        <a:rPr lang="es-MX" sz="1000" u="none" strike="noStrike" dirty="0">
                          <a:effectLst/>
                        </a:rPr>
                        <a:t>AVENIDA COLIMA 63, LOTE 20, MANZANA 5-A, ZONA 30, EJIDO LAS JUNTAS, COLONIA EL VERGEL, TLAQUEPAQUE, JALISCO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EL VERGEL</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$585,000.00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$384,662.00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4258072488"/>
                  </a:ext>
                </a:extLst>
              </a:tr>
              <a:tr h="474169">
                <a:tc>
                  <a:txBody>
                    <a:bodyPr/>
                    <a:lstStyle/>
                    <a:p>
                      <a:pPr algn="ctr"/>
                      <a:r>
                        <a:rPr lang="es-MX" sz="1000" b="0" dirty="0" smtClean="0"/>
                        <a:t>22</a:t>
                      </a:r>
                      <a:endParaRPr lang="es-MX" sz="1000" b="0" dirty="0"/>
                    </a:p>
                  </a:txBody>
                  <a:tcPr marL="7151" marR="7151" marT="7151" marB="0" anchor="ctr"/>
                </a:tc>
                <a:tc>
                  <a:txBody>
                    <a:bodyPr/>
                    <a:lstStyle/>
                    <a:p>
                      <a:pPr algn="l" fontAlgn="ctr"/>
                      <a:r>
                        <a:rPr lang="es-MX" sz="1000" u="none" strike="noStrike" dirty="0">
                          <a:effectLst/>
                        </a:rPr>
                        <a:t>DEPARTAMENTO 43, EDIFICIO TIPO H-16, NIVEL CUARTO, MANZANA 13, SECTOR 17</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DEPARTAMENTO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MIRAVALLE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$510,000.00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$453,285.00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017844223"/>
                  </a:ext>
                </a:extLst>
              </a:tr>
            </a:tbl>
          </a:graphicData>
        </a:graphic>
      </p:graphicFrame>
      <p:sp>
        <p:nvSpPr>
          <p:cNvPr id="4" name="Rectángulo 3"/>
          <p:cNvSpPr/>
          <p:nvPr/>
        </p:nvSpPr>
        <p:spPr>
          <a:xfrm>
            <a:off x="1764405" y="-64395"/>
            <a:ext cx="6684135" cy="830997"/>
          </a:xfrm>
          <a:prstGeom prst="rect">
            <a:avLst/>
          </a:prstGeom>
        </p:spPr>
        <p:txBody>
          <a:bodyPr wrap="square">
            <a:spAutoFit/>
          </a:bodyPr>
          <a:lstStyle/>
          <a:p>
            <a:pPr algn="ctr"/>
            <a:r>
              <a:rPr lang="es-MX" sz="2400" b="1" dirty="0" smtClean="0">
                <a:solidFill>
                  <a:schemeClr val="bg1">
                    <a:lumMod val="95000"/>
                  </a:schemeClr>
                </a:solidFill>
              </a:rPr>
              <a:t>Inmuebles Autorizados Para Venta </a:t>
            </a:r>
          </a:p>
          <a:p>
            <a:pPr algn="ctr"/>
            <a:r>
              <a:rPr lang="es-MX" sz="2400" b="1" dirty="0" smtClean="0">
                <a:solidFill>
                  <a:schemeClr val="bg1">
                    <a:lumMod val="95000"/>
                  </a:schemeClr>
                </a:solidFill>
              </a:rPr>
              <a:t>en Mercado Abierto</a:t>
            </a:r>
            <a:endParaRPr lang="es-MX" sz="2400" b="1" dirty="0">
              <a:solidFill>
                <a:schemeClr val="bg1">
                  <a:lumMod val="95000"/>
                </a:schemeClr>
              </a:solidFill>
            </a:endParaRPr>
          </a:p>
        </p:txBody>
      </p:sp>
      <p:sp>
        <p:nvSpPr>
          <p:cNvPr id="7" name="Marcador de número de diapositiva 6"/>
          <p:cNvSpPr>
            <a:spLocks noGrp="1"/>
          </p:cNvSpPr>
          <p:nvPr>
            <p:ph type="sldNum" sz="quarter" idx="12"/>
          </p:nvPr>
        </p:nvSpPr>
        <p:spPr/>
        <p:txBody>
          <a:bodyPr/>
          <a:lstStyle/>
          <a:p>
            <a:fld id="{08DCC1CA-BC64-9342-9FC6-0A703FD15379}" type="slidenum">
              <a:rPr lang="en-US" smtClean="0"/>
              <a:t>53</a:t>
            </a:fld>
            <a:endParaRPr lang="en-US" dirty="0"/>
          </a:p>
        </p:txBody>
      </p:sp>
    </p:spTree>
    <p:extLst>
      <p:ext uri="{BB962C8B-B14F-4D97-AF65-F5344CB8AC3E}">
        <p14:creationId xmlns:p14="http://schemas.microsoft.com/office/powerpoint/2010/main" val="152695923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to 11"/>
          <p:cNvGraphicFramePr>
            <a:graphicFrameLocks noChangeAspect="1"/>
          </p:cNvGraphicFramePr>
          <p:nvPr>
            <p:extLst>
              <p:ext uri="{D42A27DB-BD31-4B8C-83A1-F6EECF244321}">
                <p14:modId xmlns:p14="http://schemas.microsoft.com/office/powerpoint/2010/main" val="907807521"/>
              </p:ext>
            </p:extLst>
          </p:nvPr>
        </p:nvGraphicFramePr>
        <p:xfrm>
          <a:off x="244849" y="953493"/>
          <a:ext cx="8618739" cy="516043"/>
        </p:xfrm>
        <a:graphic>
          <a:graphicData uri="http://schemas.openxmlformats.org/presentationml/2006/ole">
            <mc:AlternateContent xmlns:mc="http://schemas.openxmlformats.org/markup-compatibility/2006">
              <mc:Choice xmlns:v="urn:schemas-microsoft-com:vml" Requires="v">
                <p:oleObj spid="_x0000_s3098" name="Hoja de cálculo" r:id="rId3" imgW="9172759" imgH="618981" progId="Excel.Sheet.8">
                  <p:embed/>
                </p:oleObj>
              </mc:Choice>
              <mc:Fallback>
                <p:oleObj name="Hoja de cálculo" r:id="rId3" imgW="9172759" imgH="618981" progId="Excel.Sheet.8">
                  <p:embed/>
                  <p:pic>
                    <p:nvPicPr>
                      <p:cNvPr id="12" name="Objeto 11"/>
                      <p:cNvPicPr/>
                      <p:nvPr/>
                    </p:nvPicPr>
                    <p:blipFill>
                      <a:blip r:embed="rId4"/>
                      <a:stretch>
                        <a:fillRect/>
                      </a:stretch>
                    </p:blipFill>
                    <p:spPr>
                      <a:xfrm>
                        <a:off x="244849" y="953493"/>
                        <a:ext cx="8618739" cy="516043"/>
                      </a:xfrm>
                      <a:prstGeom prst="rect">
                        <a:avLst/>
                      </a:prstGeom>
                    </p:spPr>
                  </p:pic>
                </p:oleObj>
              </mc:Fallback>
            </mc:AlternateContent>
          </a:graphicData>
        </a:graphic>
      </p:graphicFrame>
      <p:graphicFrame>
        <p:nvGraphicFramePr>
          <p:cNvPr id="4" name="Tabla 3"/>
          <p:cNvGraphicFramePr>
            <a:graphicFrameLocks noGrp="1"/>
          </p:cNvGraphicFramePr>
          <p:nvPr>
            <p:extLst>
              <p:ext uri="{D42A27DB-BD31-4B8C-83A1-F6EECF244321}">
                <p14:modId xmlns:p14="http://schemas.microsoft.com/office/powerpoint/2010/main" val="1184369702"/>
              </p:ext>
            </p:extLst>
          </p:nvPr>
        </p:nvGraphicFramePr>
        <p:xfrm>
          <a:off x="244848" y="1372640"/>
          <a:ext cx="8618739" cy="4963739"/>
        </p:xfrm>
        <a:graphic>
          <a:graphicData uri="http://schemas.openxmlformats.org/drawingml/2006/table">
            <a:tbl>
              <a:tblPr>
                <a:tableStyleId>{5C22544A-7EE6-4342-B048-85BDC9FD1C3A}</a:tableStyleId>
              </a:tblPr>
              <a:tblGrid>
                <a:gridCol w="253970">
                  <a:extLst>
                    <a:ext uri="{9D8B030D-6E8A-4147-A177-3AD203B41FA5}">
                      <a16:colId xmlns:a16="http://schemas.microsoft.com/office/drawing/2014/main" xmlns="" val="1372440769"/>
                    </a:ext>
                  </a:extLst>
                </a:gridCol>
                <a:gridCol w="3298783">
                  <a:extLst>
                    <a:ext uri="{9D8B030D-6E8A-4147-A177-3AD203B41FA5}">
                      <a16:colId xmlns:a16="http://schemas.microsoft.com/office/drawing/2014/main" xmlns="" val="2431065890"/>
                    </a:ext>
                  </a:extLst>
                </a:gridCol>
                <a:gridCol w="1178137">
                  <a:extLst>
                    <a:ext uri="{9D8B030D-6E8A-4147-A177-3AD203B41FA5}">
                      <a16:colId xmlns:a16="http://schemas.microsoft.com/office/drawing/2014/main" xmlns="" val="1337479097"/>
                    </a:ext>
                  </a:extLst>
                </a:gridCol>
                <a:gridCol w="1295951">
                  <a:extLst>
                    <a:ext uri="{9D8B030D-6E8A-4147-A177-3AD203B41FA5}">
                      <a16:colId xmlns:a16="http://schemas.microsoft.com/office/drawing/2014/main" xmlns="" val="389568813"/>
                    </a:ext>
                  </a:extLst>
                </a:gridCol>
                <a:gridCol w="1060323">
                  <a:extLst>
                    <a:ext uri="{9D8B030D-6E8A-4147-A177-3AD203B41FA5}">
                      <a16:colId xmlns:a16="http://schemas.microsoft.com/office/drawing/2014/main" xmlns="" val="2010026593"/>
                    </a:ext>
                  </a:extLst>
                </a:gridCol>
                <a:gridCol w="824695">
                  <a:extLst>
                    <a:ext uri="{9D8B030D-6E8A-4147-A177-3AD203B41FA5}">
                      <a16:colId xmlns:a16="http://schemas.microsoft.com/office/drawing/2014/main" xmlns="" val="736917758"/>
                    </a:ext>
                  </a:extLst>
                </a:gridCol>
                <a:gridCol w="706880">
                  <a:extLst>
                    <a:ext uri="{9D8B030D-6E8A-4147-A177-3AD203B41FA5}">
                      <a16:colId xmlns:a16="http://schemas.microsoft.com/office/drawing/2014/main" xmlns="" val="3859450569"/>
                    </a:ext>
                  </a:extLst>
                </a:gridCol>
              </a:tblGrid>
              <a:tr h="365416">
                <a:tc>
                  <a:txBody>
                    <a:bodyPr/>
                    <a:lstStyle/>
                    <a:p>
                      <a:pPr algn="ctr" fontAlgn="ctr"/>
                      <a:r>
                        <a:rPr lang="es-MX" sz="1000" b="0" i="0" u="none" strike="noStrike" dirty="0" smtClean="0">
                          <a:solidFill>
                            <a:srgbClr val="000000"/>
                          </a:solidFill>
                          <a:effectLst/>
                          <a:latin typeface="Calibri (Cuerpo)"/>
                        </a:rPr>
                        <a:t>23</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FINCA CONSTRUIDA SOBRE EL LOTE 22, MANZANA 50, ZONA 02, DEL EX EJIDO LAS JUNTAS II</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EL VERGEL</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TLAQUEPAQUE</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$797,720.00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$630,771.92</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321733086"/>
                  </a:ext>
                </a:extLst>
              </a:tr>
              <a:tr h="543486">
                <a:tc>
                  <a:txBody>
                    <a:bodyPr/>
                    <a:lstStyle/>
                    <a:p>
                      <a:pPr algn="ctr" fontAlgn="ctr"/>
                      <a:r>
                        <a:rPr lang="es-MX" sz="1000" b="0" i="0" u="none" strike="noStrike" dirty="0" smtClean="0">
                          <a:solidFill>
                            <a:srgbClr val="000000"/>
                          </a:solidFill>
                          <a:effectLst/>
                          <a:latin typeface="Calibri (Cuerpo)"/>
                        </a:rPr>
                        <a:t>24</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LOTE 25, MANZANA "D", CONDOMINIO RIVERAS DE SAN SEBASTIANITO, EN LAS CALLES PEDRO MORENO Y AQUILES SERDAN (CASA)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SAN SEBASTIANITO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$621,000.00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$564,139.86</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287390394"/>
                  </a:ext>
                </a:extLst>
              </a:tr>
              <a:tr h="460067">
                <a:tc>
                  <a:txBody>
                    <a:bodyPr/>
                    <a:lstStyle/>
                    <a:p>
                      <a:pPr algn="ctr" fontAlgn="ctr"/>
                      <a:r>
                        <a:rPr lang="es-MX" sz="1000" b="0" i="0" u="none" strike="noStrike" dirty="0" smtClean="0">
                          <a:solidFill>
                            <a:srgbClr val="000000"/>
                          </a:solidFill>
                          <a:effectLst/>
                          <a:latin typeface="Calibri (Cuerpo)"/>
                        </a:rPr>
                        <a:t>25</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SENDERO LA LOMA 197, LOTE 5, MANZANA 4, FRACCIONAMIENTO  RESIDENCIAL LAS LOMAS, TLAQUEPAQUE</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RESIDENCIAL LAS LOMAS</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$989,400.00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$726,316.50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340521324"/>
                  </a:ext>
                </a:extLst>
              </a:tr>
              <a:tr h="370980">
                <a:tc>
                  <a:txBody>
                    <a:bodyPr/>
                    <a:lstStyle/>
                    <a:p>
                      <a:pPr algn="ctr" fontAlgn="ctr"/>
                      <a:r>
                        <a:rPr lang="it-IT" sz="1000" b="0" i="0" u="none" strike="noStrike" dirty="0" smtClean="0">
                          <a:solidFill>
                            <a:srgbClr val="000000"/>
                          </a:solidFill>
                          <a:effectLst/>
                          <a:latin typeface="Calibri (Cuerpo)"/>
                        </a:rPr>
                        <a:t>26</a:t>
                      </a:r>
                      <a:endParaRPr lang="it-IT" sz="1000" b="0" i="0" u="none" strike="noStrike" dirty="0">
                        <a:solidFill>
                          <a:srgbClr val="000000"/>
                        </a:solidFill>
                        <a:effectLst/>
                        <a:latin typeface="Calibri (Cuerpo)"/>
                      </a:endParaRPr>
                    </a:p>
                  </a:txBody>
                  <a:tcPr marL="7151" marR="7151" marT="7151" marB="0" anchor="ctr"/>
                </a:tc>
                <a:tc>
                  <a:txBody>
                    <a:bodyPr/>
                    <a:lstStyle/>
                    <a:p>
                      <a:pPr algn="l" fontAlgn="ctr"/>
                      <a:r>
                        <a:rPr lang="it-IT" sz="1000" u="none" strike="noStrike" dirty="0">
                          <a:effectLst/>
                        </a:rPr>
                        <a:t>VIVIENDA C-303, NUCLEO 47, MANZANA "F", (DEPARTAMENTO)</a:t>
                      </a:r>
                      <a:endParaRPr lang="it-IT"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MIRAVALLE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$539,100.00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$444,627.50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668206061"/>
                  </a:ext>
                </a:extLst>
              </a:tr>
              <a:tr h="460067">
                <a:tc>
                  <a:txBody>
                    <a:bodyPr/>
                    <a:lstStyle/>
                    <a:p>
                      <a:pPr algn="ctr" fontAlgn="ctr"/>
                      <a:r>
                        <a:rPr lang="es-MX" sz="1000" b="0" i="0" u="none" strike="noStrike" dirty="0" smtClean="0">
                          <a:solidFill>
                            <a:srgbClr val="000000"/>
                          </a:solidFill>
                          <a:effectLst/>
                          <a:latin typeface="Calibri (Cuerpo)"/>
                        </a:rPr>
                        <a:t>27</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VIVIENDA UNIFAMILIAR MARCADA CON EL NÚMERO 4980-34, TIPO "B", AV. PASEO DE LA SERENATA, BALCONES DE SANTA MARÍA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BALCONES DE SANTA MARÍA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$577,500.00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$330,979.03</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452191878"/>
                  </a:ext>
                </a:extLst>
              </a:tr>
              <a:tr h="543486">
                <a:tc>
                  <a:txBody>
                    <a:bodyPr/>
                    <a:lstStyle/>
                    <a:p>
                      <a:pPr algn="ctr" fontAlgn="ctr"/>
                      <a:r>
                        <a:rPr lang="es-MX" sz="1000" b="0" i="0" u="none" strike="noStrike" dirty="0" smtClean="0">
                          <a:solidFill>
                            <a:srgbClr val="000000"/>
                          </a:solidFill>
                          <a:effectLst/>
                          <a:latin typeface="Calibri (Cuerpo)"/>
                        </a:rPr>
                        <a:t>28</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FINCA CONSTRUIDA SOBRE LOTE 18, MANZANA 23, FRACCIONAMIENTO LOMAS DE SAN MIGUEL II, PREDIO POTRERO SAN ANTONIO, RANCHO LA PUNTA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LOMAS DE SAN MIGUEL</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TONALÁ</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$449,388.00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$390,697.00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465504595"/>
                  </a:ext>
                </a:extLst>
              </a:tr>
              <a:tr h="460067">
                <a:tc>
                  <a:txBody>
                    <a:bodyPr/>
                    <a:lstStyle/>
                    <a:p>
                      <a:pPr algn="ctr" fontAlgn="ctr"/>
                      <a:r>
                        <a:rPr lang="es-MX" sz="1000" b="0" i="0" u="none" strike="noStrike" dirty="0" smtClean="0">
                          <a:solidFill>
                            <a:srgbClr val="000000"/>
                          </a:solidFill>
                          <a:effectLst/>
                          <a:latin typeface="Calibri (Cuerpo)"/>
                        </a:rPr>
                        <a:t>29</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FINCA MARCADA CON EL NÚMERO 1762, DE LA CALLE PRADO DE LOS ROBLES, FRACCIONAMIENTO PRADOS DE LA CRUZ IV CUARTO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PRADOS DE LA CRUZ IV CUARTO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TONALÁ</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$523,600.00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$334,340.00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202180462"/>
                  </a:ext>
                </a:extLst>
              </a:tr>
              <a:tr h="380255">
                <a:tc>
                  <a:txBody>
                    <a:bodyPr/>
                    <a:lstStyle/>
                    <a:p>
                      <a:pPr algn="ctr" fontAlgn="ctr"/>
                      <a:r>
                        <a:rPr lang="es-MX" sz="1000" b="0" i="0" u="none" strike="noStrike" dirty="0" smtClean="0">
                          <a:solidFill>
                            <a:srgbClr val="000000"/>
                          </a:solidFill>
                          <a:effectLst/>
                          <a:latin typeface="Calibri (Cuerpo)"/>
                        </a:rPr>
                        <a:t>30</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FINCA MARCADA CON EL NÚMERO 1770, DE LA CALLE VALLE DE SAN AGUSTÍN, LOTE 21, MANZANA 10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VISTAS DEL VALLE TERCERA ETAPA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TONALÁ</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$890,800.00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$669,200.00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893512458"/>
                  </a:ext>
                </a:extLst>
              </a:tr>
              <a:tr h="365416">
                <a:tc>
                  <a:txBody>
                    <a:bodyPr/>
                    <a:lstStyle/>
                    <a:p>
                      <a:pPr algn="ctr" fontAlgn="ctr"/>
                      <a:r>
                        <a:rPr lang="es-MX" sz="1000" b="0" i="0" u="none" strike="noStrike" dirty="0" smtClean="0">
                          <a:solidFill>
                            <a:srgbClr val="000000"/>
                          </a:solidFill>
                          <a:effectLst/>
                          <a:latin typeface="Calibri (Cuerpo)"/>
                        </a:rPr>
                        <a:t>31</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CALLE ESPADA S/N, TERRENO LOTE NO. 17, MANZANA 04, FRACCIONAMIENTO EL DUQUE, SUPERFICIE 90 MT2</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TERRENO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EL DUQUE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TONALÁ</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$141,000.00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$103,500.00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474954916"/>
                  </a:ext>
                </a:extLst>
              </a:tr>
              <a:tr h="482275">
                <a:tc>
                  <a:txBody>
                    <a:bodyPr/>
                    <a:lstStyle/>
                    <a:p>
                      <a:pPr algn="ctr" fontAlgn="ctr"/>
                      <a:r>
                        <a:rPr lang="it-IT" sz="1000" b="0" i="0" u="none" strike="noStrike" dirty="0" smtClean="0">
                          <a:solidFill>
                            <a:srgbClr val="000000"/>
                          </a:solidFill>
                          <a:effectLst/>
                          <a:latin typeface="Calibri (Cuerpo)"/>
                        </a:rPr>
                        <a:t>32</a:t>
                      </a:r>
                      <a:endParaRPr lang="it-IT" sz="1000" b="0" i="0" u="none" strike="noStrike" dirty="0">
                        <a:solidFill>
                          <a:srgbClr val="000000"/>
                        </a:solidFill>
                        <a:effectLst/>
                        <a:latin typeface="Calibri (Cuerpo)"/>
                      </a:endParaRPr>
                    </a:p>
                  </a:txBody>
                  <a:tcPr marL="7151" marR="7151" marT="7151" marB="0" anchor="ctr"/>
                </a:tc>
                <a:tc>
                  <a:txBody>
                    <a:bodyPr/>
                    <a:lstStyle/>
                    <a:p>
                      <a:pPr algn="l" fontAlgn="ctr"/>
                      <a:r>
                        <a:rPr lang="it-IT" sz="1000" u="none" strike="noStrike" dirty="0">
                          <a:effectLst/>
                        </a:rPr>
                        <a:t>UNIDAD PRIVATIVA 8, MANZANA 249, CONDOMINIO URBIQUINTA VERSALLES</a:t>
                      </a:r>
                      <a:endParaRPr lang="it-IT"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URBI PASEOS DE SANTIAGO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TONALÁ</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$920,119.00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$783,031.95</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708331668"/>
                  </a:ext>
                </a:extLst>
              </a:tr>
              <a:tr h="519372">
                <a:tc>
                  <a:txBody>
                    <a:bodyPr/>
                    <a:lstStyle/>
                    <a:p>
                      <a:pPr algn="ctr" fontAlgn="ctr"/>
                      <a:r>
                        <a:rPr lang="es-MX" sz="1000" b="0" i="0" u="none" strike="noStrike" dirty="0" smtClean="0">
                          <a:solidFill>
                            <a:srgbClr val="000000"/>
                          </a:solidFill>
                          <a:effectLst/>
                          <a:latin typeface="Calibri (Cuerpo)"/>
                        </a:rPr>
                        <a:t>33</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DEPARTAMENTO 41, CUARTO NIVEL, EDIFICIO 1080, ANDADOR DE LOS NOPALES, MANZANA 23, SECTOR </a:t>
                      </a:r>
                      <a:r>
                        <a:rPr lang="es-MX" sz="1000" u="none" strike="noStrike" dirty="0" smtClean="0">
                          <a:effectLst/>
                        </a:rPr>
                        <a:t>V</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LA TUZANÍA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ZAPOPAN</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$395,300.00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$290,000.00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113253034"/>
                  </a:ext>
                </a:extLst>
              </a:tr>
            </a:tbl>
          </a:graphicData>
        </a:graphic>
      </p:graphicFrame>
      <p:sp>
        <p:nvSpPr>
          <p:cNvPr id="10" name="Rectángulo 9"/>
          <p:cNvSpPr/>
          <p:nvPr/>
        </p:nvSpPr>
        <p:spPr>
          <a:xfrm>
            <a:off x="1712889" y="-64395"/>
            <a:ext cx="6735651" cy="830997"/>
          </a:xfrm>
          <a:prstGeom prst="rect">
            <a:avLst/>
          </a:prstGeom>
        </p:spPr>
        <p:txBody>
          <a:bodyPr wrap="square">
            <a:spAutoFit/>
          </a:bodyPr>
          <a:lstStyle/>
          <a:p>
            <a:pPr algn="ctr"/>
            <a:r>
              <a:rPr lang="es-MX" sz="2400" b="1" dirty="0" smtClean="0">
                <a:solidFill>
                  <a:schemeClr val="bg1">
                    <a:lumMod val="95000"/>
                  </a:schemeClr>
                </a:solidFill>
              </a:rPr>
              <a:t>Inmuebles Autorizados Para Venta </a:t>
            </a:r>
          </a:p>
          <a:p>
            <a:pPr algn="ctr"/>
            <a:r>
              <a:rPr lang="es-MX" sz="2400" b="1" dirty="0" smtClean="0">
                <a:solidFill>
                  <a:schemeClr val="bg1">
                    <a:lumMod val="95000"/>
                  </a:schemeClr>
                </a:solidFill>
              </a:rPr>
              <a:t>en Mercado Abierto</a:t>
            </a:r>
            <a:endParaRPr lang="es-MX" sz="2400" b="1" dirty="0">
              <a:solidFill>
                <a:schemeClr val="bg1">
                  <a:lumMod val="95000"/>
                </a:schemeClr>
              </a:solidFill>
            </a:endParaRPr>
          </a:p>
        </p:txBody>
      </p:sp>
      <p:sp>
        <p:nvSpPr>
          <p:cNvPr id="3" name="Marcador de número de diapositiva 2"/>
          <p:cNvSpPr>
            <a:spLocks noGrp="1"/>
          </p:cNvSpPr>
          <p:nvPr>
            <p:ph type="sldNum" sz="quarter" idx="12"/>
          </p:nvPr>
        </p:nvSpPr>
        <p:spPr/>
        <p:txBody>
          <a:bodyPr/>
          <a:lstStyle/>
          <a:p>
            <a:fld id="{08DCC1CA-BC64-9342-9FC6-0A703FD15379}" type="slidenum">
              <a:rPr lang="en-US" smtClean="0"/>
              <a:t>54</a:t>
            </a:fld>
            <a:endParaRPr lang="en-US" dirty="0"/>
          </a:p>
        </p:txBody>
      </p:sp>
    </p:spTree>
    <p:extLst>
      <p:ext uri="{BB962C8B-B14F-4D97-AF65-F5344CB8AC3E}">
        <p14:creationId xmlns:p14="http://schemas.microsoft.com/office/powerpoint/2010/main" val="30656679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graphicFrame>
        <p:nvGraphicFramePr>
          <p:cNvPr id="12" name="Objeto 11"/>
          <p:cNvGraphicFramePr>
            <a:graphicFrameLocks noChangeAspect="1"/>
          </p:cNvGraphicFramePr>
          <p:nvPr>
            <p:extLst>
              <p:ext uri="{D42A27DB-BD31-4B8C-83A1-F6EECF244321}">
                <p14:modId xmlns:p14="http://schemas.microsoft.com/office/powerpoint/2010/main" val="2549584253"/>
              </p:ext>
            </p:extLst>
          </p:nvPr>
        </p:nvGraphicFramePr>
        <p:xfrm>
          <a:off x="193183" y="953493"/>
          <a:ext cx="8626359" cy="506929"/>
        </p:xfrm>
        <a:graphic>
          <a:graphicData uri="http://schemas.openxmlformats.org/presentationml/2006/ole">
            <mc:AlternateContent xmlns:mc="http://schemas.openxmlformats.org/markup-compatibility/2006">
              <mc:Choice xmlns:v="urn:schemas-microsoft-com:vml" Requires="v">
                <p:oleObj spid="_x0000_s4123" name="Hoja de cálculo" r:id="rId3" imgW="9172759" imgH="618981" progId="Excel.Sheet.8">
                  <p:embed/>
                </p:oleObj>
              </mc:Choice>
              <mc:Fallback>
                <p:oleObj name="Hoja de cálculo" r:id="rId3" imgW="9172759" imgH="618981" progId="Excel.Sheet.8">
                  <p:embed/>
                  <p:pic>
                    <p:nvPicPr>
                      <p:cNvPr id="12" name="Objeto 11"/>
                      <p:cNvPicPr/>
                      <p:nvPr/>
                    </p:nvPicPr>
                    <p:blipFill>
                      <a:blip r:embed="rId4"/>
                      <a:stretch>
                        <a:fillRect/>
                      </a:stretch>
                    </p:blipFill>
                    <p:spPr>
                      <a:xfrm>
                        <a:off x="193183" y="953493"/>
                        <a:ext cx="8626359" cy="506929"/>
                      </a:xfrm>
                      <a:prstGeom prst="rect">
                        <a:avLst/>
                      </a:prstGeom>
                    </p:spPr>
                  </p:pic>
                </p:oleObj>
              </mc:Fallback>
            </mc:AlternateContent>
          </a:graphicData>
        </a:graphic>
      </p:graphicFrame>
      <p:graphicFrame>
        <p:nvGraphicFramePr>
          <p:cNvPr id="3" name="Tabla 2"/>
          <p:cNvGraphicFramePr>
            <a:graphicFrameLocks noGrp="1"/>
          </p:cNvGraphicFramePr>
          <p:nvPr>
            <p:extLst>
              <p:ext uri="{D42A27DB-BD31-4B8C-83A1-F6EECF244321}">
                <p14:modId xmlns:p14="http://schemas.microsoft.com/office/powerpoint/2010/main" val="2691358344"/>
              </p:ext>
            </p:extLst>
          </p:nvPr>
        </p:nvGraphicFramePr>
        <p:xfrm>
          <a:off x="193184" y="1407917"/>
          <a:ext cx="8626357" cy="2420066"/>
        </p:xfrm>
        <a:graphic>
          <a:graphicData uri="http://schemas.openxmlformats.org/drawingml/2006/table">
            <a:tbl>
              <a:tblPr>
                <a:tableStyleId>{5C22544A-7EE6-4342-B048-85BDC9FD1C3A}</a:tableStyleId>
              </a:tblPr>
              <a:tblGrid>
                <a:gridCol w="313155">
                  <a:extLst>
                    <a:ext uri="{9D8B030D-6E8A-4147-A177-3AD203B41FA5}">
                      <a16:colId xmlns:a16="http://schemas.microsoft.com/office/drawing/2014/main" xmlns="" val="3370219533"/>
                    </a:ext>
                  </a:extLst>
                </a:gridCol>
                <a:gridCol w="3242740">
                  <a:extLst>
                    <a:ext uri="{9D8B030D-6E8A-4147-A177-3AD203B41FA5}">
                      <a16:colId xmlns:a16="http://schemas.microsoft.com/office/drawing/2014/main" xmlns="" val="2038936145"/>
                    </a:ext>
                  </a:extLst>
                </a:gridCol>
                <a:gridCol w="1179177">
                  <a:extLst>
                    <a:ext uri="{9D8B030D-6E8A-4147-A177-3AD203B41FA5}">
                      <a16:colId xmlns:a16="http://schemas.microsoft.com/office/drawing/2014/main" xmlns="" val="3042940587"/>
                    </a:ext>
                  </a:extLst>
                </a:gridCol>
                <a:gridCol w="1297096">
                  <a:extLst>
                    <a:ext uri="{9D8B030D-6E8A-4147-A177-3AD203B41FA5}">
                      <a16:colId xmlns:a16="http://schemas.microsoft.com/office/drawing/2014/main" xmlns="" val="1188217005"/>
                    </a:ext>
                  </a:extLst>
                </a:gridCol>
                <a:gridCol w="1061261">
                  <a:extLst>
                    <a:ext uri="{9D8B030D-6E8A-4147-A177-3AD203B41FA5}">
                      <a16:colId xmlns:a16="http://schemas.microsoft.com/office/drawing/2014/main" xmlns="" val="1201168405"/>
                    </a:ext>
                  </a:extLst>
                </a:gridCol>
                <a:gridCol w="825424">
                  <a:extLst>
                    <a:ext uri="{9D8B030D-6E8A-4147-A177-3AD203B41FA5}">
                      <a16:colId xmlns:a16="http://schemas.microsoft.com/office/drawing/2014/main" xmlns="" val="3889508707"/>
                    </a:ext>
                  </a:extLst>
                </a:gridCol>
                <a:gridCol w="707504">
                  <a:extLst>
                    <a:ext uri="{9D8B030D-6E8A-4147-A177-3AD203B41FA5}">
                      <a16:colId xmlns:a16="http://schemas.microsoft.com/office/drawing/2014/main" xmlns="" val="2506552728"/>
                    </a:ext>
                  </a:extLst>
                </a:gridCol>
              </a:tblGrid>
              <a:tr h="652703">
                <a:tc>
                  <a:txBody>
                    <a:bodyPr/>
                    <a:lstStyle/>
                    <a:p>
                      <a:pPr algn="ctr" fontAlgn="ctr"/>
                      <a:r>
                        <a:rPr lang="es-MX" sz="1000" b="0" i="0" u="none" strike="noStrike" dirty="0" smtClean="0">
                          <a:solidFill>
                            <a:srgbClr val="000000"/>
                          </a:solidFill>
                          <a:effectLst/>
                          <a:latin typeface="Calibri (Cuerpo)"/>
                        </a:rPr>
                        <a:t>34</a:t>
                      </a:r>
                      <a:endParaRPr lang="es-MX" sz="1000" b="0" i="0" u="none" strike="noStrike" dirty="0">
                        <a:solidFill>
                          <a:srgbClr val="000000"/>
                        </a:solidFill>
                        <a:effectLst/>
                        <a:latin typeface="Calibri (Cuerpo)"/>
                      </a:endParaRPr>
                    </a:p>
                  </a:txBody>
                  <a:tcPr marL="7151" marR="7151" marT="7151" marB="0" anchor="ctr"/>
                </a:tc>
                <a:tc>
                  <a:txBody>
                    <a:bodyPr/>
                    <a:lstStyle/>
                    <a:p>
                      <a:pPr algn="l" fontAlgn="ctr"/>
                      <a:r>
                        <a:rPr lang="es-MX" sz="1000" u="none" strike="noStrike" dirty="0">
                          <a:effectLst/>
                        </a:rPr>
                        <a:t>VIVIENDA 27 DE LA CALLE RIO BUENAVISTA, CON NÚMERO OFICIAL 7834-27, CON ACCESO POR AVENIDA RÍO TIBER, CONSTRUIDA SOBRE EL LOTE 27, DE LA MANZANA 10</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ALBATERRA COPALITA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ZAPOPAN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$569,067.00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$407,205.60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307963430"/>
                  </a:ext>
                </a:extLst>
              </a:tr>
              <a:tr h="752776">
                <a:tc>
                  <a:txBody>
                    <a:bodyPr/>
                    <a:lstStyle/>
                    <a:p>
                      <a:pPr algn="ctr"/>
                      <a:r>
                        <a:rPr lang="es-MX" sz="1000" b="0" dirty="0" smtClean="0">
                          <a:latin typeface="Calibri (Cuerpo)"/>
                        </a:rPr>
                        <a:t>35</a:t>
                      </a:r>
                      <a:endParaRPr lang="es-MX" sz="1000" b="0" dirty="0">
                        <a:latin typeface="Calibri (Cuerpo)"/>
                      </a:endParaRPr>
                    </a:p>
                  </a:txBody>
                  <a:tcPr marL="7151" marR="7151" marT="7151" marB="0" anchor="ctr"/>
                </a:tc>
                <a:tc>
                  <a:txBody>
                    <a:bodyPr/>
                    <a:lstStyle/>
                    <a:p>
                      <a:pPr algn="l" fontAlgn="ctr"/>
                      <a:r>
                        <a:rPr lang="es-MX" sz="1000" u="none" strike="noStrike" dirty="0">
                          <a:effectLst/>
                        </a:rPr>
                        <a:t>VIVIENDA EN LOTE DE TERRENO 35, FINCA 1504 DE LA CALLE PICHÓN, FRACCIONAMIENTO MIRADOR DE SAN ISIDRO, ZAPOPAN.</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MIRADOR DE SAN ISIDRO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ZAPOPAN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$1,719,900.00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$92,720.00</a:t>
                      </a:r>
                      <a:endParaRPr lang="es-MX" sz="1000" b="0" i="0" u="none" strike="noStrike">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937591753"/>
                  </a:ext>
                </a:extLst>
              </a:tr>
              <a:tr h="506133">
                <a:tc>
                  <a:txBody>
                    <a:bodyPr/>
                    <a:lstStyle/>
                    <a:p>
                      <a:pPr algn="ctr"/>
                      <a:r>
                        <a:rPr lang="es-MX" sz="1000" b="0" dirty="0" smtClean="0">
                          <a:latin typeface="Calibri (Cuerpo)"/>
                        </a:rPr>
                        <a:t>36</a:t>
                      </a:r>
                      <a:endParaRPr lang="es-MX" sz="1000" b="0" dirty="0">
                        <a:latin typeface="Calibri (Cuerpo)"/>
                      </a:endParaRPr>
                    </a:p>
                  </a:txBody>
                  <a:tcPr marL="7151" marR="7151" marT="7151" marB="0" anchor="ctr"/>
                </a:tc>
                <a:tc>
                  <a:txBody>
                    <a:bodyPr/>
                    <a:lstStyle/>
                    <a:p>
                      <a:pPr algn="l" fontAlgn="ctr"/>
                      <a:r>
                        <a:rPr lang="es-MX" sz="1000" u="none" strike="noStrike" dirty="0">
                          <a:effectLst/>
                        </a:rPr>
                        <a:t>VIVIENDA NÚMERO 846 AV. SAN MATEO, PARQUES DE TESISTÁN , ZAPOPAN</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PARQUES DE TESISTÁN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ZAPOPAN</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$1,144,500.00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$826,480.00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592420649"/>
                  </a:ext>
                </a:extLst>
              </a:tr>
              <a:tr h="508454">
                <a:tc>
                  <a:txBody>
                    <a:bodyPr/>
                    <a:lstStyle/>
                    <a:p>
                      <a:pPr algn="ctr"/>
                      <a:r>
                        <a:rPr lang="es-MX" sz="1000" b="0" dirty="0" smtClean="0">
                          <a:latin typeface="Calibri (Cuerpo)"/>
                        </a:rPr>
                        <a:t>37</a:t>
                      </a:r>
                      <a:endParaRPr lang="es-MX" sz="1000" b="0" dirty="0">
                        <a:latin typeface="Calibri (Cuerpo)"/>
                      </a:endParaRPr>
                    </a:p>
                  </a:txBody>
                  <a:tcPr marL="7151" marR="7151" marT="7151" marB="0" anchor="ctr"/>
                </a:tc>
                <a:tc>
                  <a:txBody>
                    <a:bodyPr/>
                    <a:lstStyle/>
                    <a:p>
                      <a:pPr algn="l" fontAlgn="ctr"/>
                      <a:r>
                        <a:rPr lang="es-MX" sz="1000" u="none" strike="noStrike" dirty="0">
                          <a:effectLst/>
                        </a:rPr>
                        <a:t>VIVIENDA EN LOTE 25 FRACCION SUR LOTE 26 CALLE CRUZEIRO 730, FRACCIONAMIENTO LAGOS DE ORIENTE, GUADALAJARA</a:t>
                      </a:r>
                      <a:endParaRPr lang="es-MX" sz="1000" b="0" i="0" u="none" strike="noStrike" dirty="0">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LAGOS DE ORIENTE</a:t>
                      </a:r>
                      <a:endParaRPr lang="es-MX" sz="1000" b="0" i="0" u="none" strike="noStrike">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GUADALAJARA</a:t>
                      </a:r>
                      <a:endParaRPr lang="es-MX" sz="1000" b="0" i="0" u="none" strike="noStrike" dirty="0">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 </a:t>
                      </a:r>
                      <a:r>
                        <a:rPr lang="es-MX" sz="1000" u="none" strike="noStrike" dirty="0" smtClean="0">
                          <a:effectLst/>
                        </a:rPr>
                        <a:t>$975,000.00 </a:t>
                      </a:r>
                      <a:endParaRPr lang="es-MX" sz="1000" b="0" i="0" u="none" strike="noStrike" dirty="0">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$974,534.40</a:t>
                      </a:r>
                      <a:endParaRPr lang="es-MX" sz="1000" b="0" i="0" u="none" strike="noStrike" dirty="0">
                        <a:effectLst/>
                        <a:latin typeface="Arial" panose="020B0604020202020204" pitchFamily="34" charset="0"/>
                      </a:endParaRPr>
                    </a:p>
                  </a:txBody>
                  <a:tcPr marL="7151" marR="7151" marT="7151" marB="0" anchor="ctr"/>
                </a:tc>
                <a:extLst>
                  <a:ext uri="{0D108BD9-81ED-4DB2-BD59-A6C34878D82A}">
                    <a16:rowId xmlns:a16="http://schemas.microsoft.com/office/drawing/2014/main" xmlns="" val="583007713"/>
                  </a:ext>
                </a:extLst>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633937768"/>
              </p:ext>
            </p:extLst>
          </p:nvPr>
        </p:nvGraphicFramePr>
        <p:xfrm>
          <a:off x="5473521" y="3928056"/>
          <a:ext cx="3346018" cy="448253"/>
        </p:xfrm>
        <a:graphic>
          <a:graphicData uri="http://schemas.openxmlformats.org/drawingml/2006/table">
            <a:tbl>
              <a:tblPr>
                <a:tableStyleId>{5C22544A-7EE6-4342-B048-85BDC9FD1C3A}</a:tableStyleId>
              </a:tblPr>
              <a:tblGrid>
                <a:gridCol w="1825102">
                  <a:extLst>
                    <a:ext uri="{9D8B030D-6E8A-4147-A177-3AD203B41FA5}">
                      <a16:colId xmlns:a16="http://schemas.microsoft.com/office/drawing/2014/main" xmlns="" val="753722446"/>
                    </a:ext>
                  </a:extLst>
                </a:gridCol>
                <a:gridCol w="815067">
                  <a:extLst>
                    <a:ext uri="{9D8B030D-6E8A-4147-A177-3AD203B41FA5}">
                      <a16:colId xmlns:a16="http://schemas.microsoft.com/office/drawing/2014/main" xmlns="" val="1232679802"/>
                    </a:ext>
                  </a:extLst>
                </a:gridCol>
                <a:gridCol w="705849">
                  <a:extLst>
                    <a:ext uri="{9D8B030D-6E8A-4147-A177-3AD203B41FA5}">
                      <a16:colId xmlns:a16="http://schemas.microsoft.com/office/drawing/2014/main" xmlns="" val="2566891158"/>
                    </a:ext>
                  </a:extLst>
                </a:gridCol>
              </a:tblGrid>
              <a:tr h="448253">
                <a:tc>
                  <a:txBody>
                    <a:bodyPr/>
                    <a:lstStyle/>
                    <a:p>
                      <a:pPr algn="ctr" fontAlgn="ctr"/>
                      <a:r>
                        <a:rPr lang="es-MX" sz="1000" b="1" i="0" u="none" strike="noStrike" dirty="0" smtClean="0">
                          <a:effectLst/>
                          <a:latin typeface="+mn-lt"/>
                        </a:rPr>
                        <a:t>TOTAL</a:t>
                      </a:r>
                      <a:endParaRPr lang="es-MX" sz="1000" b="1" i="0" u="none" strike="noStrike" dirty="0">
                        <a:effectLst/>
                        <a:latin typeface="Arial" panose="020B0604020202020204" pitchFamily="34" charset="0"/>
                      </a:endParaRPr>
                    </a:p>
                  </a:txBody>
                  <a:tcPr marL="7151" marR="7151" marT="7151" marB="0" anchor="ctr"/>
                </a:tc>
                <a:tc>
                  <a:txBody>
                    <a:bodyPr/>
                    <a:lstStyle/>
                    <a:p>
                      <a:pPr algn="ctr" fontAlgn="ctr"/>
                      <a:r>
                        <a:rPr lang="es-MX" sz="1000" b="1" u="none" strike="noStrike" dirty="0">
                          <a:effectLst/>
                        </a:rPr>
                        <a:t> </a:t>
                      </a:r>
                      <a:r>
                        <a:rPr lang="es-MX" sz="1000" b="1" u="none" strike="noStrike" dirty="0" smtClean="0">
                          <a:effectLst/>
                        </a:rPr>
                        <a:t>$26,091,047</a:t>
                      </a:r>
                      <a:endParaRPr lang="es-MX" sz="1000" b="1" i="0" u="none" strike="noStrike" dirty="0">
                        <a:effectLst/>
                        <a:latin typeface="Arial" panose="020B0604020202020204" pitchFamily="34" charset="0"/>
                      </a:endParaRPr>
                    </a:p>
                  </a:txBody>
                  <a:tcPr marL="7151" marR="7151" marT="7151" marB="0" anchor="ctr"/>
                </a:tc>
                <a:tc>
                  <a:txBody>
                    <a:bodyPr/>
                    <a:lstStyle/>
                    <a:p>
                      <a:pPr algn="ctr" fontAlgn="ctr"/>
                      <a:r>
                        <a:rPr lang="es-MX" sz="1000" b="1" u="none" strike="noStrike" dirty="0" smtClean="0">
                          <a:effectLst/>
                        </a:rPr>
                        <a:t>$17,650,360</a:t>
                      </a:r>
                      <a:endParaRPr lang="es-MX" sz="1000" b="1" i="0" u="none" strike="noStrike" dirty="0">
                        <a:effectLst/>
                        <a:latin typeface="Arial" panose="020B0604020202020204" pitchFamily="34" charset="0"/>
                      </a:endParaRPr>
                    </a:p>
                  </a:txBody>
                  <a:tcPr marL="7151" marR="7151" marT="7151" marB="0" anchor="ctr"/>
                </a:tc>
                <a:extLst>
                  <a:ext uri="{0D108BD9-81ED-4DB2-BD59-A6C34878D82A}">
                    <a16:rowId xmlns:a16="http://schemas.microsoft.com/office/drawing/2014/main" xmlns="" val="1283871200"/>
                  </a:ext>
                </a:extLst>
              </a:tr>
            </a:tbl>
          </a:graphicData>
        </a:graphic>
      </p:graphicFrame>
      <p:sp>
        <p:nvSpPr>
          <p:cNvPr id="11" name="Rectángulo 10"/>
          <p:cNvSpPr/>
          <p:nvPr/>
        </p:nvSpPr>
        <p:spPr>
          <a:xfrm>
            <a:off x="1738647" y="-38637"/>
            <a:ext cx="6709893" cy="830997"/>
          </a:xfrm>
          <a:prstGeom prst="rect">
            <a:avLst/>
          </a:prstGeom>
        </p:spPr>
        <p:txBody>
          <a:bodyPr wrap="square">
            <a:spAutoFit/>
          </a:bodyPr>
          <a:lstStyle/>
          <a:p>
            <a:pPr algn="ctr"/>
            <a:r>
              <a:rPr lang="es-MX" sz="2400" b="1" dirty="0" smtClean="0">
                <a:solidFill>
                  <a:schemeClr val="bg1">
                    <a:lumMod val="95000"/>
                  </a:schemeClr>
                </a:solidFill>
              </a:rPr>
              <a:t>Inmuebles Autorizados Para Venta </a:t>
            </a:r>
          </a:p>
          <a:p>
            <a:pPr algn="ctr"/>
            <a:r>
              <a:rPr lang="es-MX" sz="2400" b="1" dirty="0" smtClean="0">
                <a:solidFill>
                  <a:schemeClr val="bg1">
                    <a:lumMod val="95000"/>
                  </a:schemeClr>
                </a:solidFill>
              </a:rPr>
              <a:t>en Mercado Abierto</a:t>
            </a:r>
            <a:endParaRPr lang="es-MX" sz="2400" b="1" dirty="0">
              <a:solidFill>
                <a:schemeClr val="bg1">
                  <a:lumMod val="95000"/>
                </a:schemeClr>
              </a:solidFill>
            </a:endParaRPr>
          </a:p>
        </p:txBody>
      </p:sp>
      <p:sp>
        <p:nvSpPr>
          <p:cNvPr id="7" name="Marcador de número de diapositiva 6"/>
          <p:cNvSpPr>
            <a:spLocks noGrp="1"/>
          </p:cNvSpPr>
          <p:nvPr>
            <p:ph type="sldNum" sz="quarter" idx="12"/>
          </p:nvPr>
        </p:nvSpPr>
        <p:spPr/>
        <p:txBody>
          <a:bodyPr/>
          <a:lstStyle/>
          <a:p>
            <a:fld id="{08DCC1CA-BC64-9342-9FC6-0A703FD15379}" type="slidenum">
              <a:rPr lang="en-US" smtClean="0"/>
              <a:t>55</a:t>
            </a:fld>
            <a:endParaRPr lang="en-US" dirty="0"/>
          </a:p>
        </p:txBody>
      </p:sp>
    </p:spTree>
    <p:extLst>
      <p:ext uri="{BB962C8B-B14F-4D97-AF65-F5344CB8AC3E}">
        <p14:creationId xmlns:p14="http://schemas.microsoft.com/office/powerpoint/2010/main" val="149988775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graphicFrame>
        <p:nvGraphicFramePr>
          <p:cNvPr id="7" name="Objeto 6"/>
          <p:cNvGraphicFramePr>
            <a:graphicFrameLocks noChangeAspect="1"/>
          </p:cNvGraphicFramePr>
          <p:nvPr>
            <p:extLst>
              <p:ext uri="{D42A27DB-BD31-4B8C-83A1-F6EECF244321}">
                <p14:modId xmlns:p14="http://schemas.microsoft.com/office/powerpoint/2010/main" val="185359163"/>
              </p:ext>
            </p:extLst>
          </p:nvPr>
        </p:nvGraphicFramePr>
        <p:xfrm>
          <a:off x="332065" y="930080"/>
          <a:ext cx="7601321" cy="464828"/>
        </p:xfrm>
        <a:graphic>
          <a:graphicData uri="http://schemas.openxmlformats.org/presentationml/2006/ole">
            <mc:AlternateContent xmlns:mc="http://schemas.openxmlformats.org/markup-compatibility/2006">
              <mc:Choice xmlns:v="urn:schemas-microsoft-com:vml" Requires="v">
                <p:oleObj spid="_x0000_s5147" name="Hoja de cálculo" r:id="rId3" imgW="10144065" imgH="619270" progId="Excel.Sheet.8">
                  <p:embed/>
                </p:oleObj>
              </mc:Choice>
              <mc:Fallback>
                <p:oleObj name="Hoja de cálculo" r:id="rId3" imgW="10144065" imgH="619270" progId="Excel.Sheet.8">
                  <p:embed/>
                  <p:pic>
                    <p:nvPicPr>
                      <p:cNvPr id="7" name="Objeto 6"/>
                      <p:cNvPicPr/>
                      <p:nvPr/>
                    </p:nvPicPr>
                    <p:blipFill>
                      <a:blip r:embed="rId4"/>
                      <a:stretch>
                        <a:fillRect/>
                      </a:stretch>
                    </p:blipFill>
                    <p:spPr>
                      <a:xfrm>
                        <a:off x="332065" y="930080"/>
                        <a:ext cx="7601321" cy="464828"/>
                      </a:xfrm>
                      <a:prstGeom prst="rect">
                        <a:avLst/>
                      </a:prstGeom>
                    </p:spPr>
                  </p:pic>
                </p:oleObj>
              </mc:Fallback>
            </mc:AlternateContent>
          </a:graphicData>
        </a:graphic>
      </p:graphicFrame>
      <p:graphicFrame>
        <p:nvGraphicFramePr>
          <p:cNvPr id="8" name="Tabla 7"/>
          <p:cNvGraphicFramePr>
            <a:graphicFrameLocks noGrp="1"/>
          </p:cNvGraphicFramePr>
          <p:nvPr>
            <p:extLst>
              <p:ext uri="{D42A27DB-BD31-4B8C-83A1-F6EECF244321}">
                <p14:modId xmlns:p14="http://schemas.microsoft.com/office/powerpoint/2010/main" val="2720821550"/>
              </p:ext>
            </p:extLst>
          </p:nvPr>
        </p:nvGraphicFramePr>
        <p:xfrm>
          <a:off x="332059" y="1394908"/>
          <a:ext cx="7601327" cy="2612765"/>
        </p:xfrm>
        <a:graphic>
          <a:graphicData uri="http://schemas.openxmlformats.org/drawingml/2006/table">
            <a:tbl>
              <a:tblPr>
                <a:tableStyleId>{5C22544A-7EE6-4342-B048-85BDC9FD1C3A}</a:tableStyleId>
              </a:tblPr>
              <a:tblGrid>
                <a:gridCol w="2901036">
                  <a:extLst>
                    <a:ext uri="{9D8B030D-6E8A-4147-A177-3AD203B41FA5}">
                      <a16:colId xmlns:a16="http://schemas.microsoft.com/office/drawing/2014/main" xmlns="" val="4178131485"/>
                    </a:ext>
                  </a:extLst>
                </a:gridCol>
                <a:gridCol w="945099">
                  <a:extLst>
                    <a:ext uri="{9D8B030D-6E8A-4147-A177-3AD203B41FA5}">
                      <a16:colId xmlns:a16="http://schemas.microsoft.com/office/drawing/2014/main" xmlns="" val="2570014440"/>
                    </a:ext>
                  </a:extLst>
                </a:gridCol>
                <a:gridCol w="1218054">
                  <a:extLst>
                    <a:ext uri="{9D8B030D-6E8A-4147-A177-3AD203B41FA5}">
                      <a16:colId xmlns:a16="http://schemas.microsoft.com/office/drawing/2014/main" xmlns="" val="443909887"/>
                    </a:ext>
                  </a:extLst>
                </a:gridCol>
                <a:gridCol w="1056067">
                  <a:extLst>
                    <a:ext uri="{9D8B030D-6E8A-4147-A177-3AD203B41FA5}">
                      <a16:colId xmlns:a16="http://schemas.microsoft.com/office/drawing/2014/main" xmlns="" val="1594594789"/>
                    </a:ext>
                  </a:extLst>
                </a:gridCol>
                <a:gridCol w="746975">
                  <a:extLst>
                    <a:ext uri="{9D8B030D-6E8A-4147-A177-3AD203B41FA5}">
                      <a16:colId xmlns:a16="http://schemas.microsoft.com/office/drawing/2014/main" xmlns="" val="3368598585"/>
                    </a:ext>
                  </a:extLst>
                </a:gridCol>
                <a:gridCol w="734096">
                  <a:extLst>
                    <a:ext uri="{9D8B030D-6E8A-4147-A177-3AD203B41FA5}">
                      <a16:colId xmlns:a16="http://schemas.microsoft.com/office/drawing/2014/main" xmlns="" val="1583319523"/>
                    </a:ext>
                  </a:extLst>
                </a:gridCol>
              </a:tblGrid>
              <a:tr h="763907">
                <a:tc>
                  <a:txBody>
                    <a:bodyPr/>
                    <a:lstStyle/>
                    <a:p>
                      <a:pPr algn="l" fontAlgn="ctr"/>
                      <a:r>
                        <a:rPr lang="es-MX" sz="1000" u="none" strike="noStrike" dirty="0">
                          <a:effectLst/>
                        </a:rPr>
                        <a:t>DEPARTAMENTO E-102, EX HACIENDA DE OBLATOS</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DEPARTAMENTO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CONJUNTO HABITACIONAL EX HACIENDA DE OBLATOS</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GUADALAJARA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r" fontAlgn="ctr"/>
                      <a:r>
                        <a:rPr lang="es-MX" sz="1000" u="none" strike="noStrike" dirty="0">
                          <a:effectLst/>
                        </a:rPr>
                        <a:t> </a:t>
                      </a:r>
                      <a:r>
                        <a:rPr lang="es-MX" sz="1000" u="none" strike="noStrike" dirty="0" smtClean="0">
                          <a:effectLst/>
                        </a:rPr>
                        <a:t>$541,464.00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$28,000.00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3729351339"/>
                  </a:ext>
                </a:extLst>
              </a:tr>
              <a:tr h="924429">
                <a:tc>
                  <a:txBody>
                    <a:bodyPr/>
                    <a:lstStyle/>
                    <a:p>
                      <a:pPr algn="l" fontAlgn="ctr"/>
                      <a:r>
                        <a:rPr lang="es-MX" sz="1000" u="none" strike="noStrike">
                          <a:effectLst/>
                        </a:rPr>
                        <a:t>DEPARTAMENTO 03, CALLE  CIPRÉS, MARCADO CON EL No. 251-3, TERCER NIVEL, EN CONDOMINIO VERTICAL LAS ARBOLEDAS, FRACCIONAMIENTO LOMAS DEL VALLE, LAGOS DE MORENO, JALISCO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DEPARTAMENTO</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LOMAS DEL VALLE</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LAGOS DE MORENO</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r" fontAlgn="ctr"/>
                      <a:r>
                        <a:rPr lang="es-MX" sz="1000" u="none" strike="noStrike" dirty="0">
                          <a:effectLst/>
                        </a:rPr>
                        <a:t> </a:t>
                      </a:r>
                      <a:r>
                        <a:rPr lang="es-MX" sz="1000" u="none" strike="noStrike" dirty="0" smtClean="0">
                          <a:effectLst/>
                        </a:rPr>
                        <a:t>$298,925.00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$14,496.25</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262948967"/>
                  </a:ext>
                </a:extLst>
              </a:tr>
              <a:tr h="924429">
                <a:tc>
                  <a:txBody>
                    <a:bodyPr/>
                    <a:lstStyle/>
                    <a:p>
                      <a:pPr algn="l" fontAlgn="ctr"/>
                      <a:r>
                        <a:rPr lang="es-MX" sz="1000" u="none" strike="noStrike" dirty="0">
                          <a:effectLst/>
                        </a:rPr>
                        <a:t>FINCA MARCADA Y CONSTRUIDA SOBRE EL LOTE 8, UBICADO EN EL EXTREMO NORTE DE LA MANZANA 21, ENTRE LAS CALLES MANZANA 22 Y MADRE PERLA</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RINCONADAS DE SAN  SEBASTIÁN</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a:effectLst/>
                        </a:rPr>
                        <a:t>TLAJOMULCO DE ZÚÑIGA</a:t>
                      </a:r>
                      <a:endParaRPr lang="es-MX" sz="1000" b="0" i="0" u="none" strike="noStrike">
                        <a:solidFill>
                          <a:srgbClr val="000000"/>
                        </a:solidFill>
                        <a:effectLst/>
                        <a:latin typeface="Arial" panose="020B0604020202020204" pitchFamily="34" charset="0"/>
                      </a:endParaRPr>
                    </a:p>
                  </a:txBody>
                  <a:tcPr marL="7151" marR="7151" marT="7151" marB="0" anchor="ctr"/>
                </a:tc>
                <a:tc>
                  <a:txBody>
                    <a:bodyPr/>
                    <a:lstStyle/>
                    <a:p>
                      <a:pPr algn="r" fontAlgn="ctr"/>
                      <a:r>
                        <a:rPr lang="es-MX" sz="1000" u="none" strike="noStrike" dirty="0">
                          <a:effectLst/>
                        </a:rPr>
                        <a:t> </a:t>
                      </a:r>
                      <a:r>
                        <a:rPr lang="es-MX" sz="1000" u="none" strike="noStrike" dirty="0" smtClean="0">
                          <a:effectLst/>
                        </a:rPr>
                        <a:t>$443,366.00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u="none" strike="noStrike" dirty="0">
                          <a:effectLst/>
                        </a:rPr>
                        <a:t>$22,168.30</a:t>
                      </a:r>
                      <a:endParaRPr lang="es-MX" sz="1000" b="0"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934844193"/>
                  </a:ext>
                </a:extLst>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496761530"/>
              </p:ext>
            </p:extLst>
          </p:nvPr>
        </p:nvGraphicFramePr>
        <p:xfrm>
          <a:off x="6181858" y="4007673"/>
          <a:ext cx="1751528" cy="489967"/>
        </p:xfrm>
        <a:graphic>
          <a:graphicData uri="http://schemas.openxmlformats.org/drawingml/2006/table">
            <a:tbl>
              <a:tblPr>
                <a:tableStyleId>{5C22544A-7EE6-4342-B048-85BDC9FD1C3A}</a:tableStyleId>
              </a:tblPr>
              <a:tblGrid>
                <a:gridCol w="927280">
                  <a:extLst>
                    <a:ext uri="{9D8B030D-6E8A-4147-A177-3AD203B41FA5}">
                      <a16:colId xmlns:a16="http://schemas.microsoft.com/office/drawing/2014/main" xmlns="" val="3420842045"/>
                    </a:ext>
                  </a:extLst>
                </a:gridCol>
                <a:gridCol w="824248">
                  <a:extLst>
                    <a:ext uri="{9D8B030D-6E8A-4147-A177-3AD203B41FA5}">
                      <a16:colId xmlns:a16="http://schemas.microsoft.com/office/drawing/2014/main" xmlns="" val="3082285548"/>
                    </a:ext>
                  </a:extLst>
                </a:gridCol>
              </a:tblGrid>
              <a:tr h="489967">
                <a:tc>
                  <a:txBody>
                    <a:bodyPr/>
                    <a:lstStyle/>
                    <a:p>
                      <a:pPr algn="ctr" fontAlgn="ctr"/>
                      <a:r>
                        <a:rPr lang="es-MX" sz="1000" u="none" strike="noStrike" dirty="0">
                          <a:effectLst/>
                        </a:rPr>
                        <a:t> </a:t>
                      </a:r>
                      <a:r>
                        <a:rPr lang="es-MX" sz="1000" b="1" u="none" strike="noStrike" dirty="0" smtClean="0">
                          <a:effectLst/>
                        </a:rPr>
                        <a:t>TOTAL</a:t>
                      </a:r>
                      <a:r>
                        <a:rPr lang="es-MX" sz="1000" u="none" strike="noStrike" dirty="0" smtClean="0">
                          <a:effectLst/>
                        </a:rPr>
                        <a:t>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ctr"/>
                      <a:r>
                        <a:rPr lang="es-MX" sz="1000" b="1" i="0" u="none" strike="noStrike" dirty="0" smtClean="0">
                          <a:solidFill>
                            <a:srgbClr val="000000"/>
                          </a:solidFill>
                          <a:effectLst/>
                          <a:latin typeface="Arial" panose="020B0604020202020204" pitchFamily="34" charset="0"/>
                        </a:rPr>
                        <a:t>$64,664.55</a:t>
                      </a:r>
                      <a:endParaRPr lang="es-MX" sz="1000" b="1" i="0" u="none" strike="noStrike" dirty="0">
                        <a:solidFill>
                          <a:srgbClr val="000000"/>
                        </a:solidFill>
                        <a:effectLst/>
                        <a:latin typeface="Arial" panose="020B0604020202020204" pitchFamily="34" charset="0"/>
                      </a:endParaRPr>
                    </a:p>
                  </a:txBody>
                  <a:tcPr marL="7151" marR="7151" marT="7151" marB="0" anchor="ctr"/>
                </a:tc>
                <a:extLst>
                  <a:ext uri="{0D108BD9-81ED-4DB2-BD59-A6C34878D82A}">
                    <a16:rowId xmlns:a16="http://schemas.microsoft.com/office/drawing/2014/main" xmlns="" val="766147907"/>
                  </a:ext>
                </a:extLst>
              </a:tr>
            </a:tbl>
          </a:graphicData>
        </a:graphic>
      </p:graphicFrame>
      <p:sp>
        <p:nvSpPr>
          <p:cNvPr id="3" name="Rectángulo 2"/>
          <p:cNvSpPr/>
          <p:nvPr/>
        </p:nvSpPr>
        <p:spPr>
          <a:xfrm>
            <a:off x="2594217" y="98262"/>
            <a:ext cx="4262642" cy="461665"/>
          </a:xfrm>
          <a:prstGeom prst="rect">
            <a:avLst/>
          </a:prstGeom>
        </p:spPr>
        <p:txBody>
          <a:bodyPr wrap="none">
            <a:spAutoFit/>
          </a:bodyPr>
          <a:lstStyle/>
          <a:p>
            <a:pPr algn="ctr"/>
            <a:r>
              <a:rPr lang="es-MX" sz="2400" b="1" dirty="0" smtClean="0">
                <a:solidFill>
                  <a:schemeClr val="bg1">
                    <a:lumMod val="95000"/>
                  </a:schemeClr>
                </a:solidFill>
              </a:rPr>
              <a:t>Inmuebles en Tramite de Venta</a:t>
            </a:r>
            <a:endParaRPr lang="es-MX" sz="2400" b="1" dirty="0">
              <a:solidFill>
                <a:schemeClr val="bg1">
                  <a:lumMod val="95000"/>
                </a:schemeClr>
              </a:solidFill>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56</a:t>
            </a:fld>
            <a:endParaRPr lang="en-US" dirty="0"/>
          </a:p>
        </p:txBody>
      </p:sp>
    </p:spTree>
    <p:extLst>
      <p:ext uri="{BB962C8B-B14F-4D97-AF65-F5344CB8AC3E}">
        <p14:creationId xmlns:p14="http://schemas.microsoft.com/office/powerpoint/2010/main" val="26986374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sp>
        <p:nvSpPr>
          <p:cNvPr id="2" name="CuadroTexto 1"/>
          <p:cNvSpPr txBox="1"/>
          <p:nvPr/>
        </p:nvSpPr>
        <p:spPr>
          <a:xfrm>
            <a:off x="462189" y="549825"/>
            <a:ext cx="8217472" cy="2311017"/>
          </a:xfrm>
          <a:prstGeom prst="rect">
            <a:avLst/>
          </a:prstGeom>
          <a:noFill/>
        </p:spPr>
        <p:txBody>
          <a:bodyPr wrap="square" rtlCol="0">
            <a:spAutoFit/>
          </a:bodyPr>
          <a:lstStyle/>
          <a:p>
            <a:pPr algn="ctr"/>
            <a:endParaRPr lang="es-MX" sz="2403" dirty="0"/>
          </a:p>
          <a:p>
            <a:pPr algn="ctr"/>
            <a:endParaRPr lang="es-MX" sz="2403" dirty="0"/>
          </a:p>
          <a:p>
            <a:pPr algn="ctr"/>
            <a:endParaRPr lang="es-MX" sz="2403" dirty="0"/>
          </a:p>
          <a:p>
            <a:pPr algn="ctr"/>
            <a:endParaRPr lang="es-MX" sz="2403" dirty="0"/>
          </a:p>
          <a:p>
            <a:pPr algn="ctr"/>
            <a:endParaRPr lang="es-MX" sz="2403" dirty="0"/>
          </a:p>
          <a:p>
            <a:pPr algn="ctr"/>
            <a:endParaRPr lang="es-MX" sz="2403" dirty="0"/>
          </a:p>
        </p:txBody>
      </p:sp>
      <p:graphicFrame>
        <p:nvGraphicFramePr>
          <p:cNvPr id="7" name="Objeto 6"/>
          <p:cNvGraphicFramePr>
            <a:graphicFrameLocks noChangeAspect="1"/>
          </p:cNvGraphicFramePr>
          <p:nvPr>
            <p:extLst>
              <p:ext uri="{D42A27DB-BD31-4B8C-83A1-F6EECF244321}">
                <p14:modId xmlns:p14="http://schemas.microsoft.com/office/powerpoint/2010/main" val="2984172746"/>
              </p:ext>
            </p:extLst>
          </p:nvPr>
        </p:nvGraphicFramePr>
        <p:xfrm>
          <a:off x="125843" y="763696"/>
          <a:ext cx="8861256" cy="528193"/>
        </p:xfrm>
        <a:graphic>
          <a:graphicData uri="http://schemas.openxmlformats.org/presentationml/2006/ole">
            <mc:AlternateContent xmlns:mc="http://schemas.openxmlformats.org/markup-compatibility/2006">
              <mc:Choice xmlns:v="urn:schemas-microsoft-com:vml" Requires="v">
                <p:oleObj spid="_x0000_s6171" name="Hoja de cálculo" r:id="rId3" imgW="10144309" imgH="618981" progId="Excel.Sheet.8">
                  <p:embed/>
                </p:oleObj>
              </mc:Choice>
              <mc:Fallback>
                <p:oleObj name="Hoja de cálculo" r:id="rId3" imgW="10144309" imgH="618981" progId="Excel.Sheet.8">
                  <p:embed/>
                  <p:pic>
                    <p:nvPicPr>
                      <p:cNvPr id="7" name="Objeto 6"/>
                      <p:cNvPicPr/>
                      <p:nvPr/>
                    </p:nvPicPr>
                    <p:blipFill>
                      <a:blip r:embed="rId4"/>
                      <a:stretch>
                        <a:fillRect/>
                      </a:stretch>
                    </p:blipFill>
                    <p:spPr>
                      <a:xfrm>
                        <a:off x="125843" y="763696"/>
                        <a:ext cx="8861256" cy="528193"/>
                      </a:xfrm>
                      <a:prstGeom prst="rect">
                        <a:avLst/>
                      </a:prstGeom>
                    </p:spPr>
                  </p:pic>
                </p:oleObj>
              </mc:Fallback>
            </mc:AlternateContent>
          </a:graphicData>
        </a:graphic>
      </p:graphicFrame>
      <p:graphicFrame>
        <p:nvGraphicFramePr>
          <p:cNvPr id="3" name="Tabla 2"/>
          <p:cNvGraphicFramePr>
            <a:graphicFrameLocks noGrp="1"/>
          </p:cNvGraphicFramePr>
          <p:nvPr>
            <p:extLst>
              <p:ext uri="{D42A27DB-BD31-4B8C-83A1-F6EECF244321}">
                <p14:modId xmlns:p14="http://schemas.microsoft.com/office/powerpoint/2010/main" val="785561815"/>
              </p:ext>
            </p:extLst>
          </p:nvPr>
        </p:nvGraphicFramePr>
        <p:xfrm>
          <a:off x="136062" y="1236788"/>
          <a:ext cx="8865422" cy="1964015"/>
        </p:xfrm>
        <a:graphic>
          <a:graphicData uri="http://schemas.openxmlformats.org/drawingml/2006/table">
            <a:tbl>
              <a:tblPr>
                <a:tableStyleId>{5C22544A-7EE6-4342-B048-85BDC9FD1C3A}</a:tableStyleId>
              </a:tblPr>
              <a:tblGrid>
                <a:gridCol w="3520827">
                  <a:extLst>
                    <a:ext uri="{9D8B030D-6E8A-4147-A177-3AD203B41FA5}">
                      <a16:colId xmlns:a16="http://schemas.microsoft.com/office/drawing/2014/main" xmlns="" val="2397150255"/>
                    </a:ext>
                  </a:extLst>
                </a:gridCol>
                <a:gridCol w="1105779">
                  <a:extLst>
                    <a:ext uri="{9D8B030D-6E8A-4147-A177-3AD203B41FA5}">
                      <a16:colId xmlns:a16="http://schemas.microsoft.com/office/drawing/2014/main" xmlns="" val="1042719989"/>
                    </a:ext>
                  </a:extLst>
                </a:gridCol>
                <a:gridCol w="1290075">
                  <a:extLst>
                    <a:ext uri="{9D8B030D-6E8A-4147-A177-3AD203B41FA5}">
                      <a16:colId xmlns:a16="http://schemas.microsoft.com/office/drawing/2014/main" xmlns="" val="483420289"/>
                    </a:ext>
                  </a:extLst>
                </a:gridCol>
                <a:gridCol w="1228643">
                  <a:extLst>
                    <a:ext uri="{9D8B030D-6E8A-4147-A177-3AD203B41FA5}">
                      <a16:colId xmlns:a16="http://schemas.microsoft.com/office/drawing/2014/main" xmlns="" val="765338010"/>
                    </a:ext>
                  </a:extLst>
                </a:gridCol>
                <a:gridCol w="1054568">
                  <a:extLst>
                    <a:ext uri="{9D8B030D-6E8A-4147-A177-3AD203B41FA5}">
                      <a16:colId xmlns:a16="http://schemas.microsoft.com/office/drawing/2014/main" xmlns="" val="20260665"/>
                    </a:ext>
                  </a:extLst>
                </a:gridCol>
                <a:gridCol w="665530">
                  <a:extLst>
                    <a:ext uri="{9D8B030D-6E8A-4147-A177-3AD203B41FA5}">
                      <a16:colId xmlns:a16="http://schemas.microsoft.com/office/drawing/2014/main" xmlns="" val="2391198213"/>
                    </a:ext>
                  </a:extLst>
                </a:gridCol>
              </a:tblGrid>
              <a:tr h="330546">
                <a:tc>
                  <a:txBody>
                    <a:bodyPr/>
                    <a:lstStyle/>
                    <a:p>
                      <a:pPr algn="just" fontAlgn="ctr"/>
                      <a:r>
                        <a:rPr lang="es-MX" sz="1000" u="none" strike="noStrike" dirty="0" smtClean="0">
                          <a:effectLst/>
                        </a:rPr>
                        <a:t>CALLE </a:t>
                      </a:r>
                      <a:r>
                        <a:rPr lang="es-MX" sz="1000" u="none" strike="noStrike" dirty="0">
                          <a:effectLst/>
                        </a:rPr>
                        <a:t>FRAY </a:t>
                      </a:r>
                      <a:r>
                        <a:rPr lang="es-MX" sz="1000" u="none" strike="noStrike" dirty="0" smtClean="0">
                          <a:effectLst/>
                        </a:rPr>
                        <a:t>ANGELICO,</a:t>
                      </a:r>
                      <a:r>
                        <a:rPr lang="es-MX" sz="1000" u="none" strike="noStrike" baseline="0" dirty="0" smtClean="0">
                          <a:effectLst/>
                        </a:rPr>
                        <a:t> </a:t>
                      </a:r>
                      <a:r>
                        <a:rPr lang="es-MX" sz="1000" u="none" strike="noStrike" dirty="0" smtClean="0">
                          <a:effectLst/>
                        </a:rPr>
                        <a:t>EDIFICIO 4089, INTERIOR 13</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DEPARTAMENTO</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MIRAVALLE</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GUADALAJARA</a:t>
                      </a:r>
                      <a:endParaRPr lang="es-MX" sz="1000" b="0" i="0" u="none" strike="noStrike">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 </a:t>
                      </a:r>
                      <a:r>
                        <a:rPr lang="es-MX" sz="1000" u="none" strike="noStrike" dirty="0" smtClean="0">
                          <a:effectLst/>
                        </a:rPr>
                        <a:t>$522,464.50 </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VENDIDA</a:t>
                      </a:r>
                      <a:endParaRPr lang="es-MX" sz="1000" b="0" i="0" u="none" strike="noStrike" dirty="0">
                        <a:solidFill>
                          <a:srgbClr val="000000"/>
                        </a:solidFill>
                        <a:effectLst/>
                        <a:latin typeface="Arial" panose="020B0604020202020204" pitchFamily="34" charset="0"/>
                      </a:endParaRPr>
                    </a:p>
                  </a:txBody>
                  <a:tcPr marL="6903" marR="6903" marT="6903" marB="0" anchor="ctr"/>
                </a:tc>
                <a:extLst>
                  <a:ext uri="{0D108BD9-81ED-4DB2-BD59-A6C34878D82A}">
                    <a16:rowId xmlns:a16="http://schemas.microsoft.com/office/drawing/2014/main" xmlns="" val="1552845005"/>
                  </a:ext>
                </a:extLst>
              </a:tr>
              <a:tr h="451187">
                <a:tc>
                  <a:txBody>
                    <a:bodyPr/>
                    <a:lstStyle/>
                    <a:p>
                      <a:pPr algn="just" fontAlgn="ctr"/>
                      <a:r>
                        <a:rPr lang="es-MX" sz="1000" u="none" strike="noStrike" dirty="0">
                          <a:effectLst/>
                        </a:rPr>
                        <a:t>LOTE 25, MANZANA "D", CONDOMINIO RIVERAS DE SAN SEBASTIANITO, EN LAS CALLES PEDRO MORENO Y AQUILES SERDAN (CASA)</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SAN SEBASTIANITO</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TLAQUEPAQUE</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 </a:t>
                      </a:r>
                      <a:r>
                        <a:rPr lang="es-MX" sz="1000" u="none" strike="noStrike" dirty="0" smtClean="0">
                          <a:effectLst/>
                        </a:rPr>
                        <a:t>$621,000.00 </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VENDIDA</a:t>
                      </a:r>
                      <a:endParaRPr lang="es-MX" sz="1000" b="0" i="0" u="none" strike="noStrike">
                        <a:solidFill>
                          <a:srgbClr val="000000"/>
                        </a:solidFill>
                        <a:effectLst/>
                        <a:latin typeface="Arial" panose="020B0604020202020204" pitchFamily="34" charset="0"/>
                      </a:endParaRPr>
                    </a:p>
                  </a:txBody>
                  <a:tcPr marL="6903" marR="6903" marT="6903" marB="0" anchor="ctr"/>
                </a:tc>
                <a:extLst>
                  <a:ext uri="{0D108BD9-81ED-4DB2-BD59-A6C34878D82A}">
                    <a16:rowId xmlns:a16="http://schemas.microsoft.com/office/drawing/2014/main" xmlns="" val="2999910571"/>
                  </a:ext>
                </a:extLst>
              </a:tr>
              <a:tr h="496814">
                <a:tc>
                  <a:txBody>
                    <a:bodyPr/>
                    <a:lstStyle/>
                    <a:p>
                      <a:pPr algn="just" fontAlgn="ctr"/>
                      <a:r>
                        <a:rPr lang="es-MX" sz="1000" u="none" strike="noStrike" dirty="0">
                          <a:effectLst/>
                        </a:rPr>
                        <a:t>SENDERO LA LOMA 197, LOTE 5, MANZANA 4, FRACCIONAMIENTO  RESIDENCIAL LAS LOMAS, TLAQUEPAQUE</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CASA</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RESIDENCIAL LAS LOMAS</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 </a:t>
                      </a:r>
                      <a:r>
                        <a:rPr lang="es-MX" sz="1000" u="none" strike="noStrike" dirty="0" smtClean="0">
                          <a:effectLst/>
                        </a:rPr>
                        <a:t>$989,400.00 </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VENDIDA</a:t>
                      </a:r>
                      <a:endParaRPr lang="es-MX" sz="1000" b="0" i="0" u="none" strike="noStrike">
                        <a:solidFill>
                          <a:srgbClr val="000000"/>
                        </a:solidFill>
                        <a:effectLst/>
                        <a:latin typeface="Arial" panose="020B0604020202020204" pitchFamily="34" charset="0"/>
                      </a:endParaRPr>
                    </a:p>
                  </a:txBody>
                  <a:tcPr marL="6903" marR="6903" marT="6903" marB="0" anchor="ctr"/>
                </a:tc>
                <a:extLst>
                  <a:ext uri="{0D108BD9-81ED-4DB2-BD59-A6C34878D82A}">
                    <a16:rowId xmlns:a16="http://schemas.microsoft.com/office/drawing/2014/main" xmlns="" val="2658267112"/>
                  </a:ext>
                </a:extLst>
              </a:tr>
              <a:tr h="672552">
                <a:tc>
                  <a:txBody>
                    <a:bodyPr/>
                    <a:lstStyle/>
                    <a:p>
                      <a:pPr algn="just" fontAlgn="ctr"/>
                      <a:r>
                        <a:rPr lang="es-MX" sz="1000" u="none" strike="noStrike" dirty="0">
                          <a:effectLst/>
                        </a:rPr>
                        <a:t>VIVIENDA UNIFAMILIAR MARCADA CON EL NÚMERO 4980-34, TIPO "B", AV. PASEO DE LA SERENATA, BALCONES DE SANTA MARÍA</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CASA</a:t>
                      </a:r>
                      <a:endParaRPr lang="es-MX" sz="1000" b="0" i="0" u="none" strike="noStrike">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BALCONES DE SANTA MARÍA</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a:effectLst/>
                        </a:rPr>
                        <a:t>TLAQUEPAQUE</a:t>
                      </a:r>
                      <a:endParaRPr lang="es-MX" sz="1000" b="0" i="0" u="none" strike="noStrike">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 </a:t>
                      </a:r>
                      <a:r>
                        <a:rPr lang="es-MX" sz="1000" u="none" strike="noStrike" dirty="0" smtClean="0">
                          <a:effectLst/>
                        </a:rPr>
                        <a:t>$577,500.00 </a:t>
                      </a:r>
                      <a:endParaRPr lang="es-MX" sz="1000" b="0" i="0" u="none" strike="noStrike" dirty="0">
                        <a:solidFill>
                          <a:srgbClr val="000000"/>
                        </a:solidFill>
                        <a:effectLst/>
                        <a:latin typeface="Arial" panose="020B0604020202020204" pitchFamily="34" charset="0"/>
                      </a:endParaRPr>
                    </a:p>
                  </a:txBody>
                  <a:tcPr marL="6903" marR="6903" marT="6903" marB="0" anchor="ctr"/>
                </a:tc>
                <a:tc>
                  <a:txBody>
                    <a:bodyPr/>
                    <a:lstStyle/>
                    <a:p>
                      <a:pPr algn="ctr" fontAlgn="ctr"/>
                      <a:r>
                        <a:rPr lang="es-MX" sz="1000" u="none" strike="noStrike" dirty="0">
                          <a:effectLst/>
                        </a:rPr>
                        <a:t>VENDIDA</a:t>
                      </a:r>
                      <a:endParaRPr lang="es-MX" sz="1000" b="0" i="0" u="none" strike="noStrike" dirty="0">
                        <a:solidFill>
                          <a:srgbClr val="000000"/>
                        </a:solidFill>
                        <a:effectLst/>
                        <a:latin typeface="Arial" panose="020B0604020202020204" pitchFamily="34" charset="0"/>
                      </a:endParaRPr>
                    </a:p>
                  </a:txBody>
                  <a:tcPr marL="6903" marR="6903" marT="6903" marB="0" anchor="ctr"/>
                </a:tc>
                <a:extLst>
                  <a:ext uri="{0D108BD9-81ED-4DB2-BD59-A6C34878D82A}">
                    <a16:rowId xmlns:a16="http://schemas.microsoft.com/office/drawing/2014/main" xmlns="" val="2112622223"/>
                  </a:ext>
                </a:extLst>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1286413950"/>
              </p:ext>
            </p:extLst>
          </p:nvPr>
        </p:nvGraphicFramePr>
        <p:xfrm>
          <a:off x="6062960" y="3200803"/>
          <a:ext cx="2948743" cy="473092"/>
        </p:xfrm>
        <a:graphic>
          <a:graphicData uri="http://schemas.openxmlformats.org/drawingml/2006/table">
            <a:tbl>
              <a:tblPr>
                <a:tableStyleId>{5C22544A-7EE6-4342-B048-85BDC9FD1C3A}</a:tableStyleId>
              </a:tblPr>
              <a:tblGrid>
                <a:gridCol w="1228644">
                  <a:extLst>
                    <a:ext uri="{9D8B030D-6E8A-4147-A177-3AD203B41FA5}">
                      <a16:colId xmlns:a16="http://schemas.microsoft.com/office/drawing/2014/main" xmlns="" val="3492244956"/>
                    </a:ext>
                  </a:extLst>
                </a:gridCol>
                <a:gridCol w="1720099">
                  <a:extLst>
                    <a:ext uri="{9D8B030D-6E8A-4147-A177-3AD203B41FA5}">
                      <a16:colId xmlns:a16="http://schemas.microsoft.com/office/drawing/2014/main" xmlns="" val="543919513"/>
                    </a:ext>
                  </a:extLst>
                </a:gridCol>
              </a:tblGrid>
              <a:tr h="473092">
                <a:tc>
                  <a:txBody>
                    <a:bodyPr/>
                    <a:lstStyle/>
                    <a:p>
                      <a:pPr algn="ctr" fontAlgn="ctr"/>
                      <a:r>
                        <a:rPr lang="es-MX" sz="1000" u="none" strike="noStrike" dirty="0">
                          <a:effectLst/>
                        </a:rPr>
                        <a:t> </a:t>
                      </a:r>
                      <a:r>
                        <a:rPr lang="es-MX" sz="1000" b="1" u="none" strike="noStrike" dirty="0" smtClean="0">
                          <a:effectLst/>
                        </a:rPr>
                        <a:t>TOTAL</a:t>
                      </a:r>
                      <a:r>
                        <a:rPr lang="es-MX" sz="1000" u="none" strike="noStrike" dirty="0" smtClean="0">
                          <a:effectLst/>
                        </a:rPr>
                        <a:t> </a:t>
                      </a:r>
                      <a:endParaRPr lang="es-MX" sz="1000" b="0" i="0" u="none" strike="noStrike" dirty="0">
                        <a:solidFill>
                          <a:srgbClr val="000000"/>
                        </a:solidFill>
                        <a:effectLst/>
                        <a:latin typeface="Arial" panose="020B0604020202020204" pitchFamily="34" charset="0"/>
                      </a:endParaRPr>
                    </a:p>
                  </a:txBody>
                  <a:tcPr marL="7151" marR="7151" marT="7151" marB="0" anchor="ctr"/>
                </a:tc>
                <a:tc>
                  <a:txBody>
                    <a:bodyPr/>
                    <a:lstStyle/>
                    <a:p>
                      <a:pPr algn="ctr" fontAlgn="t"/>
                      <a:endParaRPr lang="es-MX" sz="1000" b="1" i="0" u="none" strike="noStrike" dirty="0" smtClean="0">
                        <a:effectLst/>
                        <a:latin typeface="Arial" panose="020B0604020202020204" pitchFamily="34" charset="0"/>
                      </a:endParaRPr>
                    </a:p>
                    <a:p>
                      <a:pPr algn="ctr" fontAlgn="t"/>
                      <a:r>
                        <a:rPr lang="es-MX" sz="1000" b="1" i="0" u="none" strike="noStrike" dirty="0" smtClean="0">
                          <a:effectLst/>
                          <a:latin typeface="Arial" panose="020B0604020202020204" pitchFamily="34" charset="0"/>
                        </a:rPr>
                        <a:t>$</a:t>
                      </a:r>
                      <a:r>
                        <a:rPr lang="es-MX" sz="1000" b="1" i="0" u="none" strike="noStrike" dirty="0">
                          <a:effectLst/>
                          <a:latin typeface="Arial" panose="020B0604020202020204" pitchFamily="34" charset="0"/>
                        </a:rPr>
                        <a:t>2,710,364.50</a:t>
                      </a:r>
                    </a:p>
                  </a:txBody>
                  <a:tcPr marL="7151" marR="7151" marT="7151" marB="0"/>
                </a:tc>
                <a:extLst>
                  <a:ext uri="{0D108BD9-81ED-4DB2-BD59-A6C34878D82A}">
                    <a16:rowId xmlns:a16="http://schemas.microsoft.com/office/drawing/2014/main" xmlns="" val="900396008"/>
                  </a:ext>
                </a:extLst>
              </a:tr>
            </a:tbl>
          </a:graphicData>
        </a:graphic>
      </p:graphicFrame>
      <p:sp>
        <p:nvSpPr>
          <p:cNvPr id="8" name="Rectángulo 7"/>
          <p:cNvSpPr/>
          <p:nvPr/>
        </p:nvSpPr>
        <p:spPr>
          <a:xfrm>
            <a:off x="3409573" y="131908"/>
            <a:ext cx="2840009" cy="461665"/>
          </a:xfrm>
          <a:prstGeom prst="rect">
            <a:avLst/>
          </a:prstGeom>
        </p:spPr>
        <p:txBody>
          <a:bodyPr wrap="none">
            <a:spAutoFit/>
          </a:bodyPr>
          <a:lstStyle/>
          <a:p>
            <a:pPr algn="ctr"/>
            <a:r>
              <a:rPr lang="es-MX" sz="2400" b="1" dirty="0" smtClean="0">
                <a:solidFill>
                  <a:schemeClr val="bg1">
                    <a:lumMod val="95000"/>
                  </a:schemeClr>
                </a:solidFill>
              </a:rPr>
              <a:t>Inmuebles Vendidos</a:t>
            </a:r>
            <a:endParaRPr lang="es-MX" sz="2400" b="1" dirty="0">
              <a:solidFill>
                <a:schemeClr val="bg1">
                  <a:lumMod val="95000"/>
                </a:schemeClr>
              </a:solidFill>
            </a:endParaRPr>
          </a:p>
        </p:txBody>
      </p:sp>
      <p:graphicFrame>
        <p:nvGraphicFramePr>
          <p:cNvPr id="12" name="Tabla 11"/>
          <p:cNvGraphicFramePr>
            <a:graphicFrameLocks noGrp="1"/>
          </p:cNvGraphicFramePr>
          <p:nvPr>
            <p:extLst>
              <p:ext uri="{D42A27DB-BD31-4B8C-83A1-F6EECF244321}">
                <p14:modId xmlns:p14="http://schemas.microsoft.com/office/powerpoint/2010/main" val="4194709870"/>
              </p:ext>
            </p:extLst>
          </p:nvPr>
        </p:nvGraphicFramePr>
        <p:xfrm>
          <a:off x="334461" y="4824857"/>
          <a:ext cx="8448930" cy="1111582"/>
        </p:xfrm>
        <a:graphic>
          <a:graphicData uri="http://schemas.openxmlformats.org/drawingml/2006/table">
            <a:tbl>
              <a:tblPr>
                <a:tableStyleId>{5C22544A-7EE6-4342-B048-85BDC9FD1C3A}</a:tableStyleId>
              </a:tblPr>
              <a:tblGrid>
                <a:gridCol w="3635903">
                  <a:extLst>
                    <a:ext uri="{9D8B030D-6E8A-4147-A177-3AD203B41FA5}">
                      <a16:colId xmlns:a16="http://schemas.microsoft.com/office/drawing/2014/main" xmlns="" val="2972387749"/>
                    </a:ext>
                  </a:extLst>
                </a:gridCol>
                <a:gridCol w="689082">
                  <a:extLst>
                    <a:ext uri="{9D8B030D-6E8A-4147-A177-3AD203B41FA5}">
                      <a16:colId xmlns:a16="http://schemas.microsoft.com/office/drawing/2014/main" xmlns="" val="2995921864"/>
                    </a:ext>
                  </a:extLst>
                </a:gridCol>
                <a:gridCol w="2162493">
                  <a:extLst>
                    <a:ext uri="{9D8B030D-6E8A-4147-A177-3AD203B41FA5}">
                      <a16:colId xmlns:a16="http://schemas.microsoft.com/office/drawing/2014/main" xmlns="" val="2203363545"/>
                    </a:ext>
                  </a:extLst>
                </a:gridCol>
                <a:gridCol w="1961452">
                  <a:extLst>
                    <a:ext uri="{9D8B030D-6E8A-4147-A177-3AD203B41FA5}">
                      <a16:colId xmlns:a16="http://schemas.microsoft.com/office/drawing/2014/main" xmlns="" val="3021328762"/>
                    </a:ext>
                  </a:extLst>
                </a:gridCol>
              </a:tblGrid>
              <a:tr h="517589">
                <a:tc>
                  <a:txBody>
                    <a:bodyPr/>
                    <a:lstStyle/>
                    <a:p>
                      <a:pPr algn="ctr" fontAlgn="t"/>
                      <a:r>
                        <a:rPr lang="es-MX" sz="1800" b="0" u="none" strike="noStrike" dirty="0" smtClean="0">
                          <a:effectLst/>
                        </a:rPr>
                        <a:t>PROPIEDADES AUTORIZADAS </a:t>
                      </a:r>
                    </a:p>
                    <a:p>
                      <a:pPr algn="ctr" fontAlgn="t"/>
                      <a:r>
                        <a:rPr lang="es-MX" sz="1800" b="0" u="none" strike="noStrike" dirty="0" smtClean="0">
                          <a:effectLst/>
                        </a:rPr>
                        <a:t>PARA VENTA</a:t>
                      </a:r>
                    </a:p>
                  </a:txBody>
                  <a:tcPr marL="7151" marR="7151" marT="7151" marB="0"/>
                </a:tc>
                <a:tc>
                  <a:txBody>
                    <a:bodyPr/>
                    <a:lstStyle/>
                    <a:p>
                      <a:pPr algn="ctr" fontAlgn="ctr"/>
                      <a:r>
                        <a:rPr lang="es-MX" sz="1800" b="1" u="none" strike="noStrike" dirty="0">
                          <a:effectLst/>
                        </a:rPr>
                        <a:t>3</a:t>
                      </a:r>
                      <a:r>
                        <a:rPr lang="es-MX" sz="1800" b="1" u="none" strike="noStrike" dirty="0" smtClean="0">
                          <a:effectLst/>
                        </a:rPr>
                        <a:t>7</a:t>
                      </a:r>
                      <a:endParaRPr lang="es-MX" sz="1800" b="1" i="0" u="none" strike="noStrike" dirty="0">
                        <a:effectLst/>
                        <a:latin typeface="Arial" panose="020B0604020202020204" pitchFamily="34" charset="0"/>
                      </a:endParaRPr>
                    </a:p>
                  </a:txBody>
                  <a:tcPr marL="7151" marR="7151" marT="7151" marB="0" anchor="ctr"/>
                </a:tc>
                <a:tc>
                  <a:txBody>
                    <a:bodyPr/>
                    <a:lstStyle/>
                    <a:p>
                      <a:pPr algn="ctr" fontAlgn="t"/>
                      <a:r>
                        <a:rPr lang="es-MX" sz="1800" b="1" u="none" strike="noStrike" dirty="0" smtClean="0">
                          <a:effectLst/>
                        </a:rPr>
                        <a:t>MONTO </a:t>
                      </a:r>
                      <a:r>
                        <a:rPr lang="es-MX" sz="1800" b="1" u="none" strike="noStrike" dirty="0">
                          <a:effectLst/>
                        </a:rPr>
                        <a:t>TOTAL</a:t>
                      </a:r>
                      <a:endParaRPr lang="es-MX" sz="1800" b="1" i="0" u="none" strike="noStrike" dirty="0">
                        <a:effectLst/>
                        <a:latin typeface="Arial" panose="020B0604020202020204" pitchFamily="34" charset="0"/>
                      </a:endParaRPr>
                    </a:p>
                  </a:txBody>
                  <a:tcPr marL="7151" marR="7151" marT="7151" marB="0"/>
                </a:tc>
                <a:tc>
                  <a:txBody>
                    <a:bodyPr/>
                    <a:lstStyle/>
                    <a:p>
                      <a:pPr algn="ctr" fontAlgn="t"/>
                      <a:r>
                        <a:rPr lang="es-MX" sz="1800" b="1" u="none" strike="noStrike" dirty="0" smtClean="0">
                          <a:effectLst/>
                        </a:rPr>
                        <a:t>$</a:t>
                      </a:r>
                      <a:r>
                        <a:rPr lang="es-MX" sz="1800" b="1" u="none" strike="noStrike" dirty="0">
                          <a:effectLst/>
                        </a:rPr>
                        <a:t>26,091,047.50</a:t>
                      </a:r>
                      <a:endParaRPr lang="es-MX" sz="1800" b="1" i="0" u="none" strike="noStrike" dirty="0">
                        <a:effectLst/>
                        <a:latin typeface="Arial" panose="020B0604020202020204" pitchFamily="34" charset="0"/>
                      </a:endParaRPr>
                    </a:p>
                  </a:txBody>
                  <a:tcPr marL="7151" marR="7151" marT="7151" marB="0"/>
                </a:tc>
                <a:extLst>
                  <a:ext uri="{0D108BD9-81ED-4DB2-BD59-A6C34878D82A}">
                    <a16:rowId xmlns:a16="http://schemas.microsoft.com/office/drawing/2014/main" xmlns="" val="69259708"/>
                  </a:ext>
                </a:extLst>
              </a:tr>
              <a:tr h="517589">
                <a:tc>
                  <a:txBody>
                    <a:bodyPr/>
                    <a:lstStyle/>
                    <a:p>
                      <a:pPr algn="ctr" fontAlgn="t"/>
                      <a:r>
                        <a:rPr lang="es-MX" sz="1800" b="0" u="none" strike="noStrike" dirty="0" smtClean="0">
                          <a:effectLst/>
                        </a:rPr>
                        <a:t>INMUEBLES VENDIDOS</a:t>
                      </a:r>
                    </a:p>
                    <a:p>
                      <a:pPr algn="ctr" fontAlgn="t"/>
                      <a:endParaRPr lang="es-MX" sz="1800" b="0" i="0" u="none" strike="noStrike" dirty="0">
                        <a:effectLst/>
                        <a:latin typeface="Arial" panose="020B0604020202020204" pitchFamily="34" charset="0"/>
                      </a:endParaRPr>
                    </a:p>
                  </a:txBody>
                  <a:tcPr marL="7151" marR="7151" marT="7151" marB="0"/>
                </a:tc>
                <a:tc>
                  <a:txBody>
                    <a:bodyPr/>
                    <a:lstStyle/>
                    <a:p>
                      <a:pPr algn="ctr" fontAlgn="ctr"/>
                      <a:r>
                        <a:rPr lang="es-MX" sz="1800" b="1" u="none" strike="noStrike" dirty="0">
                          <a:effectLst/>
                        </a:rPr>
                        <a:t>7</a:t>
                      </a:r>
                      <a:endParaRPr lang="es-MX" sz="1800" b="1" i="0" u="none" strike="noStrike" dirty="0">
                        <a:effectLst/>
                        <a:latin typeface="Arial" panose="020B0604020202020204" pitchFamily="34" charset="0"/>
                      </a:endParaRPr>
                    </a:p>
                  </a:txBody>
                  <a:tcPr marL="7151" marR="7151" marT="7151" marB="0" anchor="ctr"/>
                </a:tc>
                <a:tc>
                  <a:txBody>
                    <a:bodyPr/>
                    <a:lstStyle/>
                    <a:p>
                      <a:pPr algn="ctr" fontAlgn="t"/>
                      <a:r>
                        <a:rPr lang="es-MX" sz="1800" b="1" u="none" strike="noStrike" dirty="0" smtClean="0">
                          <a:effectLst/>
                        </a:rPr>
                        <a:t>MONTO </a:t>
                      </a:r>
                      <a:r>
                        <a:rPr lang="es-MX" sz="1800" b="1" u="none" strike="noStrike" dirty="0">
                          <a:effectLst/>
                        </a:rPr>
                        <a:t>INGRESADO</a:t>
                      </a:r>
                      <a:endParaRPr lang="es-MX" sz="1800" b="1" i="0" u="none" strike="noStrike" dirty="0">
                        <a:effectLst/>
                        <a:latin typeface="Arial" panose="020B0604020202020204" pitchFamily="34" charset="0"/>
                      </a:endParaRPr>
                    </a:p>
                  </a:txBody>
                  <a:tcPr marL="7151" marR="7151" marT="7151" marB="0"/>
                </a:tc>
                <a:tc>
                  <a:txBody>
                    <a:bodyPr/>
                    <a:lstStyle/>
                    <a:p>
                      <a:pPr algn="ctr" fontAlgn="t"/>
                      <a:r>
                        <a:rPr lang="es-MX" sz="1800" b="1" u="none" strike="noStrike" dirty="0" smtClean="0">
                          <a:effectLst/>
                        </a:rPr>
                        <a:t>$</a:t>
                      </a:r>
                      <a:r>
                        <a:rPr lang="es-MX" sz="1800" b="1" u="none" strike="noStrike" dirty="0">
                          <a:effectLst/>
                        </a:rPr>
                        <a:t>2,775,029.05</a:t>
                      </a:r>
                      <a:endParaRPr lang="es-MX" sz="1800" b="1" i="0" u="none" strike="noStrike" dirty="0">
                        <a:effectLst/>
                        <a:latin typeface="Arial" panose="020B0604020202020204" pitchFamily="34" charset="0"/>
                      </a:endParaRPr>
                    </a:p>
                  </a:txBody>
                  <a:tcPr marL="7151" marR="7151" marT="7151" marB="0"/>
                </a:tc>
                <a:extLst>
                  <a:ext uri="{0D108BD9-81ED-4DB2-BD59-A6C34878D82A}">
                    <a16:rowId xmlns:a16="http://schemas.microsoft.com/office/drawing/2014/main" xmlns="" val="3779835551"/>
                  </a:ext>
                </a:extLst>
              </a:tr>
            </a:tbl>
          </a:graphicData>
        </a:graphic>
      </p:graphicFrame>
      <p:sp>
        <p:nvSpPr>
          <p:cNvPr id="13" name="Rectángulo 12"/>
          <p:cNvSpPr/>
          <p:nvPr/>
        </p:nvSpPr>
        <p:spPr>
          <a:xfrm>
            <a:off x="3607096" y="4245811"/>
            <a:ext cx="2579232" cy="400110"/>
          </a:xfrm>
          <a:prstGeom prst="rect">
            <a:avLst/>
          </a:prstGeom>
        </p:spPr>
        <p:txBody>
          <a:bodyPr wrap="none">
            <a:spAutoFit/>
          </a:bodyPr>
          <a:lstStyle/>
          <a:p>
            <a:pPr algn="ctr"/>
            <a:r>
              <a:rPr lang="es-MX" sz="2000" b="1" dirty="0">
                <a:solidFill>
                  <a:schemeClr val="tx1">
                    <a:lumMod val="75000"/>
                    <a:lumOff val="25000"/>
                  </a:schemeClr>
                </a:solidFill>
                <a:effectLst>
                  <a:outerShdw blurRad="38100" dist="38100" dir="2700000" algn="tl">
                    <a:srgbClr val="000000">
                      <a:alpha val="43137"/>
                    </a:srgbClr>
                  </a:outerShdw>
                </a:effectLst>
              </a:rPr>
              <a:t>RESUMEN DE VENTAS</a:t>
            </a:r>
          </a:p>
        </p:txBody>
      </p:sp>
      <p:sp>
        <p:nvSpPr>
          <p:cNvPr id="10" name="Marcador de número de diapositiva 9"/>
          <p:cNvSpPr>
            <a:spLocks noGrp="1"/>
          </p:cNvSpPr>
          <p:nvPr>
            <p:ph type="sldNum" sz="quarter" idx="12"/>
          </p:nvPr>
        </p:nvSpPr>
        <p:spPr/>
        <p:txBody>
          <a:bodyPr/>
          <a:lstStyle/>
          <a:p>
            <a:fld id="{08DCC1CA-BC64-9342-9FC6-0A703FD15379}" type="slidenum">
              <a:rPr lang="en-US" smtClean="0"/>
              <a:t>57</a:t>
            </a:fld>
            <a:endParaRPr lang="en-US" dirty="0"/>
          </a:p>
        </p:txBody>
      </p:sp>
    </p:spTree>
    <p:extLst>
      <p:ext uri="{BB962C8B-B14F-4D97-AF65-F5344CB8AC3E}">
        <p14:creationId xmlns:p14="http://schemas.microsoft.com/office/powerpoint/2010/main" val="33152667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5 Rectángulo"/>
          <p:cNvSpPr/>
          <p:nvPr/>
        </p:nvSpPr>
        <p:spPr>
          <a:xfrm>
            <a:off x="-2151" y="6843943"/>
            <a:ext cx="9141848" cy="45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spcCol="0" rtlCol="0" anchor="ctr"/>
          <a:lstStyle/>
          <a:p>
            <a:pPr algn="ctr"/>
            <a:endParaRPr lang="es-MX" sz="1351">
              <a:solidFill>
                <a:prstClr val="white"/>
              </a:solidFill>
            </a:endParaRPr>
          </a:p>
        </p:txBody>
      </p:sp>
      <p:graphicFrame>
        <p:nvGraphicFramePr>
          <p:cNvPr id="8" name="Tabla 7"/>
          <p:cNvGraphicFramePr>
            <a:graphicFrameLocks noGrp="1"/>
          </p:cNvGraphicFramePr>
          <p:nvPr>
            <p:extLst>
              <p:ext uri="{D42A27DB-BD31-4B8C-83A1-F6EECF244321}">
                <p14:modId xmlns:p14="http://schemas.microsoft.com/office/powerpoint/2010/main" val="2092236304"/>
              </p:ext>
            </p:extLst>
          </p:nvPr>
        </p:nvGraphicFramePr>
        <p:xfrm>
          <a:off x="188916" y="609261"/>
          <a:ext cx="8163408" cy="283764"/>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1446522046"/>
                    </a:ext>
                  </a:extLst>
                </a:gridCol>
                <a:gridCol w="1373996">
                  <a:extLst>
                    <a:ext uri="{9D8B030D-6E8A-4147-A177-3AD203B41FA5}">
                      <a16:colId xmlns:a16="http://schemas.microsoft.com/office/drawing/2014/main" xmlns="" val="3662599180"/>
                    </a:ext>
                  </a:extLst>
                </a:gridCol>
                <a:gridCol w="3494364">
                  <a:extLst>
                    <a:ext uri="{9D8B030D-6E8A-4147-A177-3AD203B41FA5}">
                      <a16:colId xmlns:a16="http://schemas.microsoft.com/office/drawing/2014/main" xmlns="" val="1029767749"/>
                    </a:ext>
                  </a:extLst>
                </a:gridCol>
                <a:gridCol w="1373996">
                  <a:extLst>
                    <a:ext uri="{9D8B030D-6E8A-4147-A177-3AD203B41FA5}">
                      <a16:colId xmlns:a16="http://schemas.microsoft.com/office/drawing/2014/main" xmlns="" val="3732632620"/>
                    </a:ext>
                  </a:extLst>
                </a:gridCol>
                <a:gridCol w="1272219">
                  <a:extLst>
                    <a:ext uri="{9D8B030D-6E8A-4147-A177-3AD203B41FA5}">
                      <a16:colId xmlns:a16="http://schemas.microsoft.com/office/drawing/2014/main" xmlns="" val="2062710232"/>
                    </a:ext>
                  </a:extLst>
                </a:gridCol>
              </a:tblGrid>
              <a:tr h="283764">
                <a:tc>
                  <a:txBody>
                    <a:bodyPr/>
                    <a:lstStyle/>
                    <a:p>
                      <a:pPr algn="ctr" fontAlgn="ctr"/>
                      <a:r>
                        <a:rPr lang="es-MX" sz="900" u="none" strike="noStrike" dirty="0">
                          <a:solidFill>
                            <a:schemeClr val="bg1"/>
                          </a:solidFill>
                          <a:effectLst/>
                        </a:rPr>
                        <a:t>No.</a:t>
                      </a:r>
                      <a:endParaRPr lang="es-MX" sz="900" b="1" i="0" u="none" strike="noStrike" dirty="0">
                        <a:solidFill>
                          <a:schemeClr val="bg1"/>
                        </a:solidFill>
                        <a:effectLst/>
                        <a:latin typeface="Calibri" panose="020F0502020204030204" pitchFamily="34" charset="0"/>
                      </a:endParaRPr>
                    </a:p>
                  </a:txBody>
                  <a:tcPr marL="7151" marR="7151" marT="7151" marB="0" anchor="ctr">
                    <a:solidFill>
                      <a:srgbClr val="7030A0"/>
                    </a:solidFill>
                  </a:tcPr>
                </a:tc>
                <a:tc>
                  <a:txBody>
                    <a:bodyPr/>
                    <a:lstStyle/>
                    <a:p>
                      <a:pPr algn="ctr" rtl="0" fontAlgn="ctr"/>
                      <a:r>
                        <a:rPr lang="es-MX" sz="900" u="none" strike="noStrike" dirty="0">
                          <a:solidFill>
                            <a:schemeClr val="bg1"/>
                          </a:solidFill>
                          <a:effectLst/>
                        </a:rPr>
                        <a:t>UBICACIÓN</a:t>
                      </a:r>
                      <a:endParaRPr lang="es-MX" sz="900" b="1" i="0" u="none" strike="noStrike" dirty="0">
                        <a:solidFill>
                          <a:schemeClr val="bg1"/>
                        </a:solidFill>
                        <a:effectLst/>
                        <a:latin typeface="Calibri" panose="020F0502020204030204" pitchFamily="34" charset="0"/>
                      </a:endParaRPr>
                    </a:p>
                  </a:txBody>
                  <a:tcPr marL="7151" marR="7151" marT="7151" marB="0" anchor="ctr">
                    <a:solidFill>
                      <a:srgbClr val="7030A0"/>
                    </a:solidFill>
                  </a:tcPr>
                </a:tc>
                <a:tc>
                  <a:txBody>
                    <a:bodyPr/>
                    <a:lstStyle/>
                    <a:p>
                      <a:pPr algn="ctr" rtl="0" fontAlgn="ctr"/>
                      <a:r>
                        <a:rPr lang="es-MX" sz="900" u="none" strike="noStrike" dirty="0">
                          <a:solidFill>
                            <a:schemeClr val="bg1"/>
                          </a:solidFill>
                          <a:effectLst/>
                        </a:rPr>
                        <a:t>TORRE</a:t>
                      </a:r>
                      <a:endParaRPr lang="es-MX" sz="900" b="1" i="0" u="none" strike="noStrike" dirty="0">
                        <a:solidFill>
                          <a:schemeClr val="bg1"/>
                        </a:solidFill>
                        <a:effectLst/>
                        <a:latin typeface="Calibri" panose="020F0502020204030204" pitchFamily="34" charset="0"/>
                      </a:endParaRPr>
                    </a:p>
                  </a:txBody>
                  <a:tcPr marL="7151" marR="7151" marT="7151" marB="0" anchor="ctr">
                    <a:solidFill>
                      <a:srgbClr val="7030A0"/>
                    </a:solidFill>
                  </a:tcPr>
                </a:tc>
                <a:tc>
                  <a:txBody>
                    <a:bodyPr/>
                    <a:lstStyle/>
                    <a:p>
                      <a:pPr algn="ctr" rtl="0" fontAlgn="ctr"/>
                      <a:r>
                        <a:rPr lang="es-MX" sz="900" u="none" strike="noStrike" dirty="0">
                          <a:solidFill>
                            <a:schemeClr val="bg1"/>
                          </a:solidFill>
                          <a:effectLst/>
                        </a:rPr>
                        <a:t>ESTATUS</a:t>
                      </a:r>
                      <a:endParaRPr lang="es-MX" sz="900" b="1" i="0" u="none" strike="noStrike" dirty="0">
                        <a:solidFill>
                          <a:schemeClr val="bg1"/>
                        </a:solidFill>
                        <a:effectLst/>
                        <a:latin typeface="Calibri" panose="020F0502020204030204" pitchFamily="34" charset="0"/>
                      </a:endParaRPr>
                    </a:p>
                  </a:txBody>
                  <a:tcPr marL="7151" marR="7151" marT="7151" marB="0" anchor="ctr">
                    <a:solidFill>
                      <a:srgbClr val="7030A0"/>
                    </a:solidFill>
                  </a:tcPr>
                </a:tc>
                <a:tc>
                  <a:txBody>
                    <a:bodyPr/>
                    <a:lstStyle/>
                    <a:p>
                      <a:pPr algn="ctr" rtl="0" fontAlgn="ctr"/>
                      <a:r>
                        <a:rPr lang="es-MX" sz="900" u="none" strike="noStrike" dirty="0">
                          <a:solidFill>
                            <a:schemeClr val="bg1"/>
                          </a:solidFill>
                          <a:effectLst/>
                        </a:rPr>
                        <a:t>PRECIO</a:t>
                      </a:r>
                      <a:endParaRPr lang="es-MX" sz="900" b="1" i="0" u="none" strike="noStrike" dirty="0">
                        <a:solidFill>
                          <a:schemeClr val="bg1"/>
                        </a:solidFill>
                        <a:effectLst/>
                        <a:latin typeface="Calibri" panose="020F0502020204030204" pitchFamily="34" charset="0"/>
                      </a:endParaRPr>
                    </a:p>
                  </a:txBody>
                  <a:tcPr marL="7151" marR="7151" marT="7151" marB="0" anchor="ctr">
                    <a:solidFill>
                      <a:srgbClr val="7030A0"/>
                    </a:solidFill>
                  </a:tcPr>
                </a:tc>
                <a:extLst>
                  <a:ext uri="{0D108BD9-81ED-4DB2-BD59-A6C34878D82A}">
                    <a16:rowId xmlns:a16="http://schemas.microsoft.com/office/drawing/2014/main" xmlns="" val="97775010"/>
                  </a:ext>
                </a:extLst>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374279829"/>
              </p:ext>
            </p:extLst>
          </p:nvPr>
        </p:nvGraphicFramePr>
        <p:xfrm>
          <a:off x="190854" y="889110"/>
          <a:ext cx="8163409" cy="433362"/>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4200610156"/>
                    </a:ext>
                  </a:extLst>
                </a:gridCol>
                <a:gridCol w="1373997">
                  <a:extLst>
                    <a:ext uri="{9D8B030D-6E8A-4147-A177-3AD203B41FA5}">
                      <a16:colId xmlns:a16="http://schemas.microsoft.com/office/drawing/2014/main" xmlns="" val="4228726818"/>
                    </a:ext>
                  </a:extLst>
                </a:gridCol>
                <a:gridCol w="3494363">
                  <a:extLst>
                    <a:ext uri="{9D8B030D-6E8A-4147-A177-3AD203B41FA5}">
                      <a16:colId xmlns:a16="http://schemas.microsoft.com/office/drawing/2014/main" xmlns="" val="3455960192"/>
                    </a:ext>
                  </a:extLst>
                </a:gridCol>
                <a:gridCol w="1373997">
                  <a:extLst>
                    <a:ext uri="{9D8B030D-6E8A-4147-A177-3AD203B41FA5}">
                      <a16:colId xmlns:a16="http://schemas.microsoft.com/office/drawing/2014/main" xmlns="" val="1257665644"/>
                    </a:ext>
                  </a:extLst>
                </a:gridCol>
                <a:gridCol w="1272219">
                  <a:extLst>
                    <a:ext uri="{9D8B030D-6E8A-4147-A177-3AD203B41FA5}">
                      <a16:colId xmlns:a16="http://schemas.microsoft.com/office/drawing/2014/main" xmlns="" val="3348241711"/>
                    </a:ext>
                  </a:extLst>
                </a:gridCol>
              </a:tblGrid>
              <a:tr h="144454">
                <a:tc>
                  <a:txBody>
                    <a:bodyPr/>
                    <a:lstStyle/>
                    <a:p>
                      <a:pPr algn="ctr" fontAlgn="ctr"/>
                      <a:r>
                        <a:rPr lang="es-MX" sz="900" u="none" strike="noStrike" dirty="0">
                          <a:effectLst/>
                        </a:rPr>
                        <a:t>1</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 </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7 Nivel A,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$819,322.21</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4025176383"/>
                  </a:ext>
                </a:extLst>
              </a:tr>
              <a:tr h="144454">
                <a:tc>
                  <a:txBody>
                    <a:bodyPr/>
                    <a:lstStyle/>
                    <a:p>
                      <a:pPr algn="ctr" fontAlgn="ctr"/>
                      <a:r>
                        <a:rPr lang="es-MX" sz="900" u="none" strike="noStrike">
                          <a:effectLst/>
                        </a:rPr>
                        <a:t>2</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 </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7 Nivel H,3er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$824,925.34</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869154573"/>
                  </a:ext>
                </a:extLst>
              </a:tr>
              <a:tr h="144454">
                <a:tc>
                  <a:txBody>
                    <a:bodyPr/>
                    <a:lstStyle/>
                    <a:p>
                      <a:pPr algn="ctr" fontAlgn="ctr"/>
                      <a:r>
                        <a:rPr lang="es-MX" sz="900" u="none" strike="noStrike" dirty="0">
                          <a:effectLst/>
                        </a:rPr>
                        <a:t>3</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7 Nivel J,4o.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$810,232.67</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962476606"/>
                  </a:ext>
                </a:extLst>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3006209335"/>
              </p:ext>
            </p:extLst>
          </p:nvPr>
        </p:nvGraphicFramePr>
        <p:xfrm>
          <a:off x="187411" y="1317327"/>
          <a:ext cx="8163409" cy="144454"/>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3543576891"/>
                    </a:ext>
                  </a:extLst>
                </a:gridCol>
                <a:gridCol w="1373997">
                  <a:extLst>
                    <a:ext uri="{9D8B030D-6E8A-4147-A177-3AD203B41FA5}">
                      <a16:colId xmlns:a16="http://schemas.microsoft.com/office/drawing/2014/main" xmlns="" val="4179879932"/>
                    </a:ext>
                  </a:extLst>
                </a:gridCol>
                <a:gridCol w="3494363">
                  <a:extLst>
                    <a:ext uri="{9D8B030D-6E8A-4147-A177-3AD203B41FA5}">
                      <a16:colId xmlns:a16="http://schemas.microsoft.com/office/drawing/2014/main" xmlns="" val="2467693292"/>
                    </a:ext>
                  </a:extLst>
                </a:gridCol>
                <a:gridCol w="1373997">
                  <a:extLst>
                    <a:ext uri="{9D8B030D-6E8A-4147-A177-3AD203B41FA5}">
                      <a16:colId xmlns:a16="http://schemas.microsoft.com/office/drawing/2014/main" xmlns="" val="1353466743"/>
                    </a:ext>
                  </a:extLst>
                </a:gridCol>
                <a:gridCol w="1272219">
                  <a:extLst>
                    <a:ext uri="{9D8B030D-6E8A-4147-A177-3AD203B41FA5}">
                      <a16:colId xmlns:a16="http://schemas.microsoft.com/office/drawing/2014/main" xmlns="" val="1475636670"/>
                    </a:ext>
                  </a:extLst>
                </a:gridCol>
              </a:tblGrid>
              <a:tr h="144454">
                <a:tc>
                  <a:txBody>
                    <a:bodyPr/>
                    <a:lstStyle/>
                    <a:p>
                      <a:pPr algn="ctr" fontAlgn="ctr"/>
                      <a:r>
                        <a:rPr lang="es-MX" sz="900" u="none" strike="noStrike" dirty="0">
                          <a:effectLst/>
                        </a:rPr>
                        <a:t>4</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8 Nivel G, 3er.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$818,326.09</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972536130"/>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2460852631"/>
              </p:ext>
            </p:extLst>
          </p:nvPr>
        </p:nvGraphicFramePr>
        <p:xfrm>
          <a:off x="180723" y="1460278"/>
          <a:ext cx="8163409" cy="288908"/>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2736391162"/>
                    </a:ext>
                  </a:extLst>
                </a:gridCol>
                <a:gridCol w="1373997">
                  <a:extLst>
                    <a:ext uri="{9D8B030D-6E8A-4147-A177-3AD203B41FA5}">
                      <a16:colId xmlns:a16="http://schemas.microsoft.com/office/drawing/2014/main" xmlns="" val="1355769071"/>
                    </a:ext>
                  </a:extLst>
                </a:gridCol>
                <a:gridCol w="3494363">
                  <a:extLst>
                    <a:ext uri="{9D8B030D-6E8A-4147-A177-3AD203B41FA5}">
                      <a16:colId xmlns:a16="http://schemas.microsoft.com/office/drawing/2014/main" xmlns="" val="3567306651"/>
                    </a:ext>
                  </a:extLst>
                </a:gridCol>
                <a:gridCol w="1373997">
                  <a:extLst>
                    <a:ext uri="{9D8B030D-6E8A-4147-A177-3AD203B41FA5}">
                      <a16:colId xmlns:a16="http://schemas.microsoft.com/office/drawing/2014/main" xmlns="" val="2916949226"/>
                    </a:ext>
                  </a:extLst>
                </a:gridCol>
                <a:gridCol w="1272219">
                  <a:extLst>
                    <a:ext uri="{9D8B030D-6E8A-4147-A177-3AD203B41FA5}">
                      <a16:colId xmlns:a16="http://schemas.microsoft.com/office/drawing/2014/main" xmlns="" val="1296725987"/>
                    </a:ext>
                  </a:extLst>
                </a:gridCol>
              </a:tblGrid>
              <a:tr h="144454">
                <a:tc>
                  <a:txBody>
                    <a:bodyPr/>
                    <a:lstStyle/>
                    <a:p>
                      <a:pPr algn="ctr" fontAlgn="ctr"/>
                      <a:r>
                        <a:rPr lang="es-MX" sz="900" u="none" strike="noStrike" dirty="0">
                          <a:effectLst/>
                        </a:rPr>
                        <a:t>5</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10  Nivel F, 2o. NIVEL </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ANTICIPO</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$807,742.39</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433265789"/>
                  </a:ext>
                </a:extLst>
              </a:tr>
              <a:tr h="144454">
                <a:tc>
                  <a:txBody>
                    <a:bodyPr/>
                    <a:lstStyle/>
                    <a:p>
                      <a:pPr algn="ctr" fontAlgn="ctr"/>
                      <a:r>
                        <a:rPr lang="es-MX" sz="900" u="none" strike="noStrike" dirty="0">
                          <a:effectLst/>
                        </a:rPr>
                        <a:t>6</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10  Nivel H, 3er. NIVEL </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$807,742.39</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165464781"/>
                  </a:ext>
                </a:extLst>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1182928077"/>
              </p:ext>
            </p:extLst>
          </p:nvPr>
        </p:nvGraphicFramePr>
        <p:xfrm>
          <a:off x="187411" y="1755011"/>
          <a:ext cx="8163409" cy="1011178"/>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4186996130"/>
                    </a:ext>
                  </a:extLst>
                </a:gridCol>
                <a:gridCol w="1373997">
                  <a:extLst>
                    <a:ext uri="{9D8B030D-6E8A-4147-A177-3AD203B41FA5}">
                      <a16:colId xmlns:a16="http://schemas.microsoft.com/office/drawing/2014/main" xmlns="" val="417218406"/>
                    </a:ext>
                  </a:extLst>
                </a:gridCol>
                <a:gridCol w="3494363">
                  <a:extLst>
                    <a:ext uri="{9D8B030D-6E8A-4147-A177-3AD203B41FA5}">
                      <a16:colId xmlns:a16="http://schemas.microsoft.com/office/drawing/2014/main" xmlns="" val="889114333"/>
                    </a:ext>
                  </a:extLst>
                </a:gridCol>
                <a:gridCol w="1373997">
                  <a:extLst>
                    <a:ext uri="{9D8B030D-6E8A-4147-A177-3AD203B41FA5}">
                      <a16:colId xmlns:a16="http://schemas.microsoft.com/office/drawing/2014/main" xmlns="" val="1364526755"/>
                    </a:ext>
                  </a:extLst>
                </a:gridCol>
                <a:gridCol w="1272219">
                  <a:extLst>
                    <a:ext uri="{9D8B030D-6E8A-4147-A177-3AD203B41FA5}">
                      <a16:colId xmlns:a16="http://schemas.microsoft.com/office/drawing/2014/main" xmlns="" val="2012023121"/>
                    </a:ext>
                  </a:extLst>
                </a:gridCol>
              </a:tblGrid>
              <a:tr h="144454">
                <a:tc>
                  <a:txBody>
                    <a:bodyPr/>
                    <a:lstStyle/>
                    <a:p>
                      <a:pPr algn="ctr" fontAlgn="ctr"/>
                      <a:r>
                        <a:rPr lang="es-MX" sz="900" u="none" strike="noStrike" dirty="0">
                          <a:effectLst/>
                        </a:rPr>
                        <a:t>7</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11 Nivel A,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$820,131.55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064397469"/>
                  </a:ext>
                </a:extLst>
              </a:tr>
              <a:tr h="144454">
                <a:tc>
                  <a:txBody>
                    <a:bodyPr/>
                    <a:lstStyle/>
                    <a:p>
                      <a:pPr algn="ctr" fontAlgn="ctr"/>
                      <a:r>
                        <a:rPr lang="es-MX" sz="900" u="none" strike="noStrike">
                          <a:effectLst/>
                        </a:rPr>
                        <a:t>8</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11 Nivel B,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$822,808.60</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811357991"/>
                  </a:ext>
                </a:extLst>
              </a:tr>
              <a:tr h="144454">
                <a:tc>
                  <a:txBody>
                    <a:bodyPr/>
                    <a:lstStyle/>
                    <a:p>
                      <a:pPr algn="ctr" fontAlgn="ctr"/>
                      <a:r>
                        <a:rPr lang="es-MX" sz="900" u="none" strike="noStrike">
                          <a:effectLst/>
                        </a:rPr>
                        <a:t>9</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11 Nivel E, 2o.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$820,131.55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546871894"/>
                  </a:ext>
                </a:extLst>
              </a:tr>
              <a:tr h="144454">
                <a:tc>
                  <a:txBody>
                    <a:bodyPr/>
                    <a:lstStyle/>
                    <a:p>
                      <a:pPr algn="ctr" fontAlgn="ctr"/>
                      <a:r>
                        <a:rPr lang="es-MX" sz="900" u="none" strike="noStrike">
                          <a:effectLst/>
                        </a:rPr>
                        <a:t>10</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11 Nivel F, 2o.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ANTICIPO</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$822,808.60</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765466885"/>
                  </a:ext>
                </a:extLst>
              </a:tr>
              <a:tr h="144454">
                <a:tc>
                  <a:txBody>
                    <a:bodyPr/>
                    <a:lstStyle/>
                    <a:p>
                      <a:pPr algn="ctr" fontAlgn="ctr"/>
                      <a:r>
                        <a:rPr lang="es-MX" sz="900" u="none" strike="noStrike">
                          <a:effectLst/>
                        </a:rPr>
                        <a:t>11</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11 Nivel H, 3er.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$823,991.49</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488223325"/>
                  </a:ext>
                </a:extLst>
              </a:tr>
              <a:tr h="144454">
                <a:tc>
                  <a:txBody>
                    <a:bodyPr/>
                    <a:lstStyle/>
                    <a:p>
                      <a:pPr algn="ctr" fontAlgn="ctr"/>
                      <a:r>
                        <a:rPr lang="es-MX" sz="900" u="none" strike="noStrike">
                          <a:effectLst/>
                        </a:rPr>
                        <a:t>12</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Departamento en Torre 11 Nivel I, 4o. PISO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$820,131.55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050721954"/>
                  </a:ext>
                </a:extLst>
              </a:tr>
              <a:tr h="144454">
                <a:tc>
                  <a:txBody>
                    <a:bodyPr/>
                    <a:lstStyle/>
                    <a:p>
                      <a:pPr algn="ctr" fontAlgn="ctr"/>
                      <a:r>
                        <a:rPr lang="es-MX" sz="900" u="none" strike="noStrike" dirty="0">
                          <a:effectLst/>
                        </a:rPr>
                        <a:t>13</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11 Nivel J, 4o.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$822,808.60</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437077652"/>
                  </a:ext>
                </a:extLst>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432693233"/>
              </p:ext>
            </p:extLst>
          </p:nvPr>
        </p:nvGraphicFramePr>
        <p:xfrm>
          <a:off x="187426" y="2774413"/>
          <a:ext cx="8163377" cy="722270"/>
        </p:xfrm>
        <a:graphic>
          <a:graphicData uri="http://schemas.openxmlformats.org/drawingml/2006/table">
            <a:tbl>
              <a:tblPr>
                <a:tableStyleId>{5C22544A-7EE6-4342-B048-85BDC9FD1C3A}</a:tableStyleId>
              </a:tblPr>
              <a:tblGrid>
                <a:gridCol w="648830">
                  <a:extLst>
                    <a:ext uri="{9D8B030D-6E8A-4147-A177-3AD203B41FA5}">
                      <a16:colId xmlns:a16="http://schemas.microsoft.com/office/drawing/2014/main" xmlns="" val="4101699301"/>
                    </a:ext>
                  </a:extLst>
                </a:gridCol>
                <a:gridCol w="1373992">
                  <a:extLst>
                    <a:ext uri="{9D8B030D-6E8A-4147-A177-3AD203B41FA5}">
                      <a16:colId xmlns:a16="http://schemas.microsoft.com/office/drawing/2014/main" xmlns="" val="3185783271"/>
                    </a:ext>
                  </a:extLst>
                </a:gridCol>
                <a:gridCol w="3494349">
                  <a:extLst>
                    <a:ext uri="{9D8B030D-6E8A-4147-A177-3AD203B41FA5}">
                      <a16:colId xmlns:a16="http://schemas.microsoft.com/office/drawing/2014/main" xmlns="" val="1130602856"/>
                    </a:ext>
                  </a:extLst>
                </a:gridCol>
                <a:gridCol w="1373992">
                  <a:extLst>
                    <a:ext uri="{9D8B030D-6E8A-4147-A177-3AD203B41FA5}">
                      <a16:colId xmlns:a16="http://schemas.microsoft.com/office/drawing/2014/main" xmlns="" val="2386754395"/>
                    </a:ext>
                  </a:extLst>
                </a:gridCol>
                <a:gridCol w="1272214">
                  <a:extLst>
                    <a:ext uri="{9D8B030D-6E8A-4147-A177-3AD203B41FA5}">
                      <a16:colId xmlns:a16="http://schemas.microsoft.com/office/drawing/2014/main" xmlns="" val="2787802184"/>
                    </a:ext>
                  </a:extLst>
                </a:gridCol>
              </a:tblGrid>
              <a:tr h="144454">
                <a:tc>
                  <a:txBody>
                    <a:bodyPr/>
                    <a:lstStyle/>
                    <a:p>
                      <a:pPr algn="ctr" fontAlgn="ctr"/>
                      <a:r>
                        <a:rPr lang="es-MX" sz="900" u="none" strike="noStrike" dirty="0">
                          <a:effectLst/>
                        </a:rPr>
                        <a:t>14</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12 Nivel A,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$818,761.89</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73330163"/>
                  </a:ext>
                </a:extLst>
              </a:tr>
              <a:tr h="144454">
                <a:tc>
                  <a:txBody>
                    <a:bodyPr/>
                    <a:lstStyle/>
                    <a:p>
                      <a:pPr algn="ctr" fontAlgn="ctr"/>
                      <a:r>
                        <a:rPr lang="es-MX" sz="900" u="none" strike="noStrike" dirty="0">
                          <a:effectLst/>
                        </a:rPr>
                        <a:t>15</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12 Nivel B,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823113702"/>
                  </a:ext>
                </a:extLst>
              </a:tr>
              <a:tr h="144454">
                <a:tc>
                  <a:txBody>
                    <a:bodyPr/>
                    <a:lstStyle/>
                    <a:p>
                      <a:pPr algn="ctr" fontAlgn="ctr"/>
                      <a:r>
                        <a:rPr lang="es-MX" sz="900" u="none" strike="noStrike" dirty="0">
                          <a:effectLst/>
                        </a:rPr>
                        <a:t>16</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12 Nivel F, 2o.PISO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083795053"/>
                  </a:ext>
                </a:extLst>
              </a:tr>
              <a:tr h="144454">
                <a:tc>
                  <a:txBody>
                    <a:bodyPr/>
                    <a:lstStyle/>
                    <a:p>
                      <a:pPr algn="ctr" fontAlgn="ctr"/>
                      <a:r>
                        <a:rPr lang="es-MX" sz="900" u="none" strike="noStrike" dirty="0">
                          <a:effectLst/>
                        </a:rPr>
                        <a:t>17</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12 Nivel I 4o.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$815,835.81</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126179788"/>
                  </a:ext>
                </a:extLst>
              </a:tr>
              <a:tr h="144454">
                <a:tc>
                  <a:txBody>
                    <a:bodyPr/>
                    <a:lstStyle/>
                    <a:p>
                      <a:pPr algn="ctr" fontAlgn="ctr"/>
                      <a:r>
                        <a:rPr lang="es-MX" sz="900" u="none" strike="noStrike" dirty="0">
                          <a:effectLst/>
                        </a:rPr>
                        <a:t>18</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12 Nivel J 4o. PISO</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$817,080.95</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519374971"/>
                  </a:ext>
                </a:extLst>
              </a:tr>
            </a:tbl>
          </a:graphicData>
        </a:graphic>
      </p:graphicFrame>
      <p:graphicFrame>
        <p:nvGraphicFramePr>
          <p:cNvPr id="15" name="Tabla 14"/>
          <p:cNvGraphicFramePr>
            <a:graphicFrameLocks noGrp="1"/>
          </p:cNvGraphicFramePr>
          <p:nvPr>
            <p:extLst>
              <p:ext uri="{D42A27DB-BD31-4B8C-83A1-F6EECF244321}">
                <p14:modId xmlns:p14="http://schemas.microsoft.com/office/powerpoint/2010/main" val="2393509458"/>
              </p:ext>
            </p:extLst>
          </p:nvPr>
        </p:nvGraphicFramePr>
        <p:xfrm>
          <a:off x="180724" y="3492995"/>
          <a:ext cx="8163409" cy="1011178"/>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3443779378"/>
                    </a:ext>
                  </a:extLst>
                </a:gridCol>
                <a:gridCol w="1373997">
                  <a:extLst>
                    <a:ext uri="{9D8B030D-6E8A-4147-A177-3AD203B41FA5}">
                      <a16:colId xmlns:a16="http://schemas.microsoft.com/office/drawing/2014/main" xmlns="" val="1943466981"/>
                    </a:ext>
                  </a:extLst>
                </a:gridCol>
                <a:gridCol w="3494363">
                  <a:extLst>
                    <a:ext uri="{9D8B030D-6E8A-4147-A177-3AD203B41FA5}">
                      <a16:colId xmlns:a16="http://schemas.microsoft.com/office/drawing/2014/main" xmlns="" val="221392666"/>
                    </a:ext>
                  </a:extLst>
                </a:gridCol>
                <a:gridCol w="1373997">
                  <a:extLst>
                    <a:ext uri="{9D8B030D-6E8A-4147-A177-3AD203B41FA5}">
                      <a16:colId xmlns:a16="http://schemas.microsoft.com/office/drawing/2014/main" xmlns="" val="597878795"/>
                    </a:ext>
                  </a:extLst>
                </a:gridCol>
                <a:gridCol w="1272219">
                  <a:extLst>
                    <a:ext uri="{9D8B030D-6E8A-4147-A177-3AD203B41FA5}">
                      <a16:colId xmlns:a16="http://schemas.microsoft.com/office/drawing/2014/main" xmlns="" val="4085963668"/>
                    </a:ext>
                  </a:extLst>
                </a:gridCol>
              </a:tblGrid>
              <a:tr h="144454">
                <a:tc>
                  <a:txBody>
                    <a:bodyPr/>
                    <a:lstStyle/>
                    <a:p>
                      <a:pPr algn="ctr" fontAlgn="ctr"/>
                      <a:r>
                        <a:rPr lang="es-MX" sz="900" u="none" strike="noStrike" dirty="0">
                          <a:effectLst/>
                        </a:rPr>
                        <a:t>19</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A, P.B.</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465176737"/>
                  </a:ext>
                </a:extLst>
              </a:tr>
              <a:tr h="144454">
                <a:tc>
                  <a:txBody>
                    <a:bodyPr/>
                    <a:lstStyle/>
                    <a:p>
                      <a:pPr algn="ctr" fontAlgn="ctr"/>
                      <a:r>
                        <a:rPr lang="es-MX" sz="900" u="none" strike="noStrike" dirty="0">
                          <a:effectLst/>
                        </a:rPr>
                        <a:t>20</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B, P.B.</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$814,528.41</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832494526"/>
                  </a:ext>
                </a:extLst>
              </a:tr>
              <a:tr h="144454">
                <a:tc>
                  <a:txBody>
                    <a:bodyPr/>
                    <a:lstStyle/>
                    <a:p>
                      <a:pPr algn="ctr" fontAlgn="ctr"/>
                      <a:r>
                        <a:rPr lang="es-MX" sz="900" u="none" strike="noStrike">
                          <a:effectLst/>
                        </a:rPr>
                        <a:t>21</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E, 2o.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415493544"/>
                  </a:ext>
                </a:extLst>
              </a:tr>
              <a:tr h="144454">
                <a:tc>
                  <a:txBody>
                    <a:bodyPr/>
                    <a:lstStyle/>
                    <a:p>
                      <a:pPr algn="ctr" fontAlgn="ctr"/>
                      <a:r>
                        <a:rPr lang="es-MX" sz="900" u="none" strike="noStrike">
                          <a:effectLst/>
                        </a:rPr>
                        <a:t>22</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G, 3er.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147977873"/>
                  </a:ext>
                </a:extLst>
              </a:tr>
              <a:tr h="144454">
                <a:tc>
                  <a:txBody>
                    <a:bodyPr/>
                    <a:lstStyle/>
                    <a:p>
                      <a:pPr algn="ctr" fontAlgn="ctr"/>
                      <a:r>
                        <a:rPr lang="es-MX" sz="900" u="none" strike="noStrike">
                          <a:effectLst/>
                        </a:rPr>
                        <a:t>23</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H, 3er.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$808,738.51</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664853266"/>
                  </a:ext>
                </a:extLst>
              </a:tr>
              <a:tr h="144454">
                <a:tc>
                  <a:txBody>
                    <a:bodyPr/>
                    <a:lstStyle/>
                    <a:p>
                      <a:pPr algn="ctr" fontAlgn="ctr"/>
                      <a:r>
                        <a:rPr lang="es-MX" sz="900" u="none" strike="noStrike">
                          <a:effectLst/>
                        </a:rPr>
                        <a:t>24</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I, 4o.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$817,080.95</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074391586"/>
                  </a:ext>
                </a:extLst>
              </a:tr>
              <a:tr h="144454">
                <a:tc>
                  <a:txBody>
                    <a:bodyPr/>
                    <a:lstStyle/>
                    <a:p>
                      <a:pPr algn="ctr" fontAlgn="ctr"/>
                      <a:r>
                        <a:rPr lang="es-MX" sz="900" u="none" strike="noStrike" dirty="0">
                          <a:effectLst/>
                        </a:rPr>
                        <a:t>25</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13 Nivel J, 4o.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$814,528.41</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380504826"/>
                  </a:ext>
                </a:extLst>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2767600131"/>
              </p:ext>
            </p:extLst>
          </p:nvPr>
        </p:nvGraphicFramePr>
        <p:xfrm>
          <a:off x="179082" y="4505466"/>
          <a:ext cx="8159130" cy="288908"/>
        </p:xfrm>
        <a:graphic>
          <a:graphicData uri="http://schemas.openxmlformats.org/drawingml/2006/table">
            <a:tbl>
              <a:tblPr>
                <a:tableStyleId>{5C22544A-7EE6-4342-B048-85BDC9FD1C3A}</a:tableStyleId>
              </a:tblPr>
              <a:tblGrid>
                <a:gridCol w="648493">
                  <a:extLst>
                    <a:ext uri="{9D8B030D-6E8A-4147-A177-3AD203B41FA5}">
                      <a16:colId xmlns:a16="http://schemas.microsoft.com/office/drawing/2014/main" xmlns="" val="2143728669"/>
                    </a:ext>
                  </a:extLst>
                </a:gridCol>
                <a:gridCol w="1373277">
                  <a:extLst>
                    <a:ext uri="{9D8B030D-6E8A-4147-A177-3AD203B41FA5}">
                      <a16:colId xmlns:a16="http://schemas.microsoft.com/office/drawing/2014/main" xmlns="" val="898702398"/>
                    </a:ext>
                  </a:extLst>
                </a:gridCol>
                <a:gridCol w="3492531">
                  <a:extLst>
                    <a:ext uri="{9D8B030D-6E8A-4147-A177-3AD203B41FA5}">
                      <a16:colId xmlns:a16="http://schemas.microsoft.com/office/drawing/2014/main" xmlns="" val="3353024300"/>
                    </a:ext>
                  </a:extLst>
                </a:gridCol>
                <a:gridCol w="1373277">
                  <a:extLst>
                    <a:ext uri="{9D8B030D-6E8A-4147-A177-3AD203B41FA5}">
                      <a16:colId xmlns:a16="http://schemas.microsoft.com/office/drawing/2014/main" xmlns="" val="72151872"/>
                    </a:ext>
                  </a:extLst>
                </a:gridCol>
                <a:gridCol w="1271552">
                  <a:extLst>
                    <a:ext uri="{9D8B030D-6E8A-4147-A177-3AD203B41FA5}">
                      <a16:colId xmlns:a16="http://schemas.microsoft.com/office/drawing/2014/main" xmlns="" val="1937417534"/>
                    </a:ext>
                  </a:extLst>
                </a:gridCol>
              </a:tblGrid>
              <a:tr h="144454">
                <a:tc>
                  <a:txBody>
                    <a:bodyPr/>
                    <a:lstStyle/>
                    <a:p>
                      <a:pPr algn="ctr" fontAlgn="ctr"/>
                      <a:r>
                        <a:rPr lang="es-MX" sz="900" u="none" strike="noStrike" dirty="0">
                          <a:effectLst/>
                        </a:rPr>
                        <a:t>26</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  </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14 Nivel B, P.B.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ANTICIPO</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$829,532.37</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408661164"/>
                  </a:ext>
                </a:extLst>
              </a:tr>
              <a:tr h="144454">
                <a:tc>
                  <a:txBody>
                    <a:bodyPr/>
                    <a:lstStyle/>
                    <a:p>
                      <a:pPr algn="ctr" fontAlgn="ctr"/>
                      <a:r>
                        <a:rPr lang="es-MX" sz="900" u="none" strike="noStrike">
                          <a:effectLst/>
                        </a:rPr>
                        <a:t>27</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14 Nivel I, 4o. NIVEL</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$814,901.95</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709408153"/>
                  </a:ext>
                </a:extLst>
              </a:tr>
            </a:tbl>
          </a:graphicData>
        </a:graphic>
      </p:graphicFrame>
      <p:graphicFrame>
        <p:nvGraphicFramePr>
          <p:cNvPr id="19" name="Tabla 18"/>
          <p:cNvGraphicFramePr>
            <a:graphicFrameLocks noGrp="1"/>
          </p:cNvGraphicFramePr>
          <p:nvPr>
            <p:extLst>
              <p:ext uri="{D42A27DB-BD31-4B8C-83A1-F6EECF244321}">
                <p14:modId xmlns:p14="http://schemas.microsoft.com/office/powerpoint/2010/main" val="1104150026"/>
              </p:ext>
            </p:extLst>
          </p:nvPr>
        </p:nvGraphicFramePr>
        <p:xfrm>
          <a:off x="174803" y="4794375"/>
          <a:ext cx="8163409" cy="144454"/>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1088185645"/>
                    </a:ext>
                  </a:extLst>
                </a:gridCol>
                <a:gridCol w="1373997">
                  <a:extLst>
                    <a:ext uri="{9D8B030D-6E8A-4147-A177-3AD203B41FA5}">
                      <a16:colId xmlns:a16="http://schemas.microsoft.com/office/drawing/2014/main" xmlns="" val="1029727579"/>
                    </a:ext>
                  </a:extLst>
                </a:gridCol>
                <a:gridCol w="3494363">
                  <a:extLst>
                    <a:ext uri="{9D8B030D-6E8A-4147-A177-3AD203B41FA5}">
                      <a16:colId xmlns:a16="http://schemas.microsoft.com/office/drawing/2014/main" xmlns="" val="1620431882"/>
                    </a:ext>
                  </a:extLst>
                </a:gridCol>
                <a:gridCol w="1373997">
                  <a:extLst>
                    <a:ext uri="{9D8B030D-6E8A-4147-A177-3AD203B41FA5}">
                      <a16:colId xmlns:a16="http://schemas.microsoft.com/office/drawing/2014/main" xmlns="" val="1843708437"/>
                    </a:ext>
                  </a:extLst>
                </a:gridCol>
                <a:gridCol w="1272219">
                  <a:extLst>
                    <a:ext uri="{9D8B030D-6E8A-4147-A177-3AD203B41FA5}">
                      <a16:colId xmlns:a16="http://schemas.microsoft.com/office/drawing/2014/main" xmlns="" val="2061692148"/>
                    </a:ext>
                  </a:extLst>
                </a:gridCol>
              </a:tblGrid>
              <a:tr h="144454">
                <a:tc>
                  <a:txBody>
                    <a:bodyPr/>
                    <a:lstStyle/>
                    <a:p>
                      <a:pPr algn="ctr" fontAlgn="ctr"/>
                      <a:r>
                        <a:rPr lang="es-MX" sz="900" u="none" strike="noStrike" dirty="0">
                          <a:effectLst/>
                        </a:rPr>
                        <a:t>28</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  </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15 Nivel B, P.B.</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$820,816.38</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919535002"/>
                  </a:ext>
                </a:extLst>
              </a:tr>
            </a:tbl>
          </a:graphicData>
        </a:graphic>
      </p:graphicFrame>
      <p:graphicFrame>
        <p:nvGraphicFramePr>
          <p:cNvPr id="20" name="Tabla 19"/>
          <p:cNvGraphicFramePr>
            <a:graphicFrameLocks noGrp="1"/>
          </p:cNvGraphicFramePr>
          <p:nvPr>
            <p:extLst>
              <p:ext uri="{D42A27DB-BD31-4B8C-83A1-F6EECF244321}">
                <p14:modId xmlns:p14="http://schemas.microsoft.com/office/powerpoint/2010/main" val="2375634216"/>
              </p:ext>
            </p:extLst>
          </p:nvPr>
        </p:nvGraphicFramePr>
        <p:xfrm>
          <a:off x="180724" y="4938829"/>
          <a:ext cx="8169005" cy="866724"/>
        </p:xfrm>
        <a:graphic>
          <a:graphicData uri="http://schemas.openxmlformats.org/drawingml/2006/table">
            <a:tbl>
              <a:tblPr>
                <a:tableStyleId>{5C22544A-7EE6-4342-B048-85BDC9FD1C3A}</a:tableStyleId>
              </a:tblPr>
              <a:tblGrid>
                <a:gridCol w="649277">
                  <a:extLst>
                    <a:ext uri="{9D8B030D-6E8A-4147-A177-3AD203B41FA5}">
                      <a16:colId xmlns:a16="http://schemas.microsoft.com/office/drawing/2014/main" xmlns="" val="807466593"/>
                    </a:ext>
                  </a:extLst>
                </a:gridCol>
                <a:gridCol w="1374939">
                  <a:extLst>
                    <a:ext uri="{9D8B030D-6E8A-4147-A177-3AD203B41FA5}">
                      <a16:colId xmlns:a16="http://schemas.microsoft.com/office/drawing/2014/main" xmlns="" val="950049054"/>
                    </a:ext>
                  </a:extLst>
                </a:gridCol>
                <a:gridCol w="3496759">
                  <a:extLst>
                    <a:ext uri="{9D8B030D-6E8A-4147-A177-3AD203B41FA5}">
                      <a16:colId xmlns:a16="http://schemas.microsoft.com/office/drawing/2014/main" xmlns="" val="1534717299"/>
                    </a:ext>
                  </a:extLst>
                </a:gridCol>
                <a:gridCol w="1374939">
                  <a:extLst>
                    <a:ext uri="{9D8B030D-6E8A-4147-A177-3AD203B41FA5}">
                      <a16:colId xmlns:a16="http://schemas.microsoft.com/office/drawing/2014/main" xmlns="" val="2757973644"/>
                    </a:ext>
                  </a:extLst>
                </a:gridCol>
                <a:gridCol w="1273091">
                  <a:extLst>
                    <a:ext uri="{9D8B030D-6E8A-4147-A177-3AD203B41FA5}">
                      <a16:colId xmlns:a16="http://schemas.microsoft.com/office/drawing/2014/main" xmlns="" val="1542829776"/>
                    </a:ext>
                  </a:extLst>
                </a:gridCol>
              </a:tblGrid>
              <a:tr h="144454">
                <a:tc>
                  <a:txBody>
                    <a:bodyPr/>
                    <a:lstStyle/>
                    <a:p>
                      <a:pPr algn="ctr" fontAlgn="ctr"/>
                      <a:r>
                        <a:rPr lang="es-MX" sz="900" u="none" strike="noStrike" dirty="0">
                          <a:effectLst/>
                        </a:rPr>
                        <a:t>29</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A, P.B.</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274170437"/>
                  </a:ext>
                </a:extLst>
              </a:tr>
              <a:tr h="144454">
                <a:tc>
                  <a:txBody>
                    <a:bodyPr/>
                    <a:lstStyle/>
                    <a:p>
                      <a:pPr algn="ctr" fontAlgn="ctr"/>
                      <a:r>
                        <a:rPr lang="es-MX" sz="900" u="none" strike="noStrike">
                          <a:effectLst/>
                        </a:rPr>
                        <a:t>30</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B, P.B.</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$821,563.46</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458952568"/>
                  </a:ext>
                </a:extLst>
              </a:tr>
              <a:tr h="144454">
                <a:tc>
                  <a:txBody>
                    <a:bodyPr/>
                    <a:lstStyle/>
                    <a:p>
                      <a:pPr algn="ctr" fontAlgn="ctr"/>
                      <a:r>
                        <a:rPr lang="es-MX" sz="900" u="none" strike="noStrike">
                          <a:effectLst/>
                        </a:rPr>
                        <a:t>31</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D,1er NIVEL.</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$816,396.12</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2456335180"/>
                  </a:ext>
                </a:extLst>
              </a:tr>
              <a:tr h="144454">
                <a:tc>
                  <a:txBody>
                    <a:bodyPr/>
                    <a:lstStyle/>
                    <a:p>
                      <a:pPr algn="ctr" fontAlgn="ctr"/>
                      <a:r>
                        <a:rPr lang="es-MX" sz="900" u="none" strike="noStrike">
                          <a:effectLst/>
                        </a:rPr>
                        <a:t>32</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G, 3er.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309674732"/>
                  </a:ext>
                </a:extLst>
              </a:tr>
              <a:tr h="144454">
                <a:tc>
                  <a:txBody>
                    <a:bodyPr/>
                    <a:lstStyle/>
                    <a:p>
                      <a:pPr algn="ctr" fontAlgn="ctr"/>
                      <a:r>
                        <a:rPr lang="es-MX" sz="900" u="none" strike="noStrike">
                          <a:effectLst/>
                        </a:rPr>
                        <a:t>33</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H, 3er. 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$816,396.12</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723847001"/>
                  </a:ext>
                </a:extLst>
              </a:tr>
              <a:tr h="144454">
                <a:tc>
                  <a:txBody>
                    <a:bodyPr/>
                    <a:lstStyle/>
                    <a:p>
                      <a:pPr algn="ctr" fontAlgn="ctr"/>
                      <a:r>
                        <a:rPr lang="es-MX" sz="900" u="none" strike="noStrike">
                          <a:effectLst/>
                        </a:rPr>
                        <a:t>34</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Departamento en Torre 16 Nivel I, 4o.PISO</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dirty="0">
                          <a:effectLst/>
                        </a:rPr>
                        <a:t>VENTA</a:t>
                      </a:r>
                      <a:endParaRPr lang="es-MX" sz="900" b="1" i="0" u="none" strike="noStrike" dirty="0">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$817,808.95</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524222126"/>
                  </a:ext>
                </a:extLst>
              </a:tr>
            </a:tbl>
          </a:graphicData>
        </a:graphic>
      </p:graphicFrame>
      <p:graphicFrame>
        <p:nvGraphicFramePr>
          <p:cNvPr id="21" name="Tabla 20"/>
          <p:cNvGraphicFramePr>
            <a:graphicFrameLocks noGrp="1"/>
          </p:cNvGraphicFramePr>
          <p:nvPr>
            <p:extLst>
              <p:ext uri="{D42A27DB-BD31-4B8C-83A1-F6EECF244321}">
                <p14:modId xmlns:p14="http://schemas.microsoft.com/office/powerpoint/2010/main" val="2129076918"/>
              </p:ext>
            </p:extLst>
          </p:nvPr>
        </p:nvGraphicFramePr>
        <p:xfrm>
          <a:off x="174803" y="5805554"/>
          <a:ext cx="8163409" cy="577816"/>
        </p:xfrm>
        <a:graphic>
          <a:graphicData uri="http://schemas.openxmlformats.org/drawingml/2006/table">
            <a:tbl>
              <a:tblPr>
                <a:tableStyleId>{5C22544A-7EE6-4342-B048-85BDC9FD1C3A}</a:tableStyleId>
              </a:tblPr>
              <a:tblGrid>
                <a:gridCol w="648833">
                  <a:extLst>
                    <a:ext uri="{9D8B030D-6E8A-4147-A177-3AD203B41FA5}">
                      <a16:colId xmlns:a16="http://schemas.microsoft.com/office/drawing/2014/main" xmlns="" val="2824237739"/>
                    </a:ext>
                  </a:extLst>
                </a:gridCol>
                <a:gridCol w="1373997">
                  <a:extLst>
                    <a:ext uri="{9D8B030D-6E8A-4147-A177-3AD203B41FA5}">
                      <a16:colId xmlns:a16="http://schemas.microsoft.com/office/drawing/2014/main" xmlns="" val="3816319941"/>
                    </a:ext>
                  </a:extLst>
                </a:gridCol>
                <a:gridCol w="3494363">
                  <a:extLst>
                    <a:ext uri="{9D8B030D-6E8A-4147-A177-3AD203B41FA5}">
                      <a16:colId xmlns:a16="http://schemas.microsoft.com/office/drawing/2014/main" xmlns="" val="3570725957"/>
                    </a:ext>
                  </a:extLst>
                </a:gridCol>
                <a:gridCol w="1373997">
                  <a:extLst>
                    <a:ext uri="{9D8B030D-6E8A-4147-A177-3AD203B41FA5}">
                      <a16:colId xmlns:a16="http://schemas.microsoft.com/office/drawing/2014/main" xmlns="" val="2206763823"/>
                    </a:ext>
                  </a:extLst>
                </a:gridCol>
                <a:gridCol w="1272219">
                  <a:extLst>
                    <a:ext uri="{9D8B030D-6E8A-4147-A177-3AD203B41FA5}">
                      <a16:colId xmlns:a16="http://schemas.microsoft.com/office/drawing/2014/main" xmlns="" val="1076374314"/>
                    </a:ext>
                  </a:extLst>
                </a:gridCol>
              </a:tblGrid>
              <a:tr h="144454">
                <a:tc>
                  <a:txBody>
                    <a:bodyPr/>
                    <a:lstStyle/>
                    <a:p>
                      <a:pPr algn="ctr" fontAlgn="ctr"/>
                      <a:r>
                        <a:rPr lang="es-MX" sz="900" u="none" strike="noStrike">
                          <a:effectLst/>
                        </a:rPr>
                        <a:t>35</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3000  </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Departamento en Torre 17 Nivel B, P.B.</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$823,493.43</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3454753802"/>
                  </a:ext>
                </a:extLst>
              </a:tr>
              <a:tr h="144454">
                <a:tc>
                  <a:txBody>
                    <a:bodyPr/>
                    <a:lstStyle/>
                    <a:p>
                      <a:pPr algn="ctr" fontAlgn="ctr"/>
                      <a:r>
                        <a:rPr lang="es-MX" sz="900" u="none" strike="noStrike">
                          <a:effectLst/>
                        </a:rPr>
                        <a:t>36</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a:effectLst/>
                        </a:rPr>
                        <a:t>PATRIA No. 3000  </a:t>
                      </a:r>
                      <a:endParaRPr lang="es-MX" sz="900" b="0" i="0" u="none" strike="noStrike">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a:effectLst/>
                        </a:rPr>
                        <a:t>Departamento en Torre 17 Nivel A, P.B.</a:t>
                      </a:r>
                      <a:endParaRPr lang="es-MX" sz="900" b="0" i="0" u="none" strike="noStrike">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$817,080.95</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513805937"/>
                  </a:ext>
                </a:extLst>
              </a:tr>
              <a:tr h="144454">
                <a:tc>
                  <a:txBody>
                    <a:bodyPr/>
                    <a:lstStyle/>
                    <a:p>
                      <a:pPr algn="ctr" fontAlgn="ctr"/>
                      <a:r>
                        <a:rPr lang="es-MX" sz="900" u="none" strike="noStrike">
                          <a:effectLst/>
                        </a:rPr>
                        <a:t>37</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3001</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17 Nivel C,1er. NIVEL.</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VENTA</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a:effectLst/>
                        </a:rPr>
                        <a:t>$821,376.69</a:t>
                      </a:r>
                      <a:endParaRPr lang="es-MX" sz="900" b="0" i="0" u="none" strike="noStrike">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4167419786"/>
                  </a:ext>
                </a:extLst>
              </a:tr>
              <a:tr h="144454">
                <a:tc>
                  <a:txBody>
                    <a:bodyPr/>
                    <a:lstStyle/>
                    <a:p>
                      <a:pPr algn="ctr" fontAlgn="ctr"/>
                      <a:r>
                        <a:rPr lang="es-MX" sz="900" u="none" strike="noStrike">
                          <a:effectLst/>
                        </a:rPr>
                        <a:t>38</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l" rtl="0" fontAlgn="ctr"/>
                      <a:r>
                        <a:rPr lang="es-MX" sz="900" u="none" strike="noStrike" dirty="0">
                          <a:effectLst/>
                        </a:rPr>
                        <a:t>PATRIA No. 3002</a:t>
                      </a:r>
                      <a:endParaRPr lang="es-MX" sz="900" b="0" i="0" u="none" strike="noStrike" dirty="0">
                        <a:solidFill>
                          <a:srgbClr val="000000"/>
                        </a:solidFill>
                        <a:effectLst/>
                        <a:latin typeface="Calibri" panose="020F0502020204030204" pitchFamily="34" charset="0"/>
                      </a:endParaRPr>
                    </a:p>
                  </a:txBody>
                  <a:tcPr marL="7151" marR="7151" marT="7151" marB="0" anchor="ctr"/>
                </a:tc>
                <a:tc>
                  <a:txBody>
                    <a:bodyPr/>
                    <a:lstStyle/>
                    <a:p>
                      <a:pPr algn="l" fontAlgn="b"/>
                      <a:r>
                        <a:rPr lang="es-MX" sz="900" u="none" strike="noStrike" dirty="0">
                          <a:effectLst/>
                        </a:rPr>
                        <a:t>Departamento en Torre 17 Nivel H, 3er. NIVEL</a:t>
                      </a:r>
                      <a:endParaRPr lang="es-MX" sz="900" b="0" i="0" u="none" strike="noStrike" dirty="0">
                        <a:solidFill>
                          <a:srgbClr val="000000"/>
                        </a:solidFill>
                        <a:effectLst/>
                        <a:latin typeface="Calibri" panose="020F0502020204030204" pitchFamily="34" charset="0"/>
                      </a:endParaRPr>
                    </a:p>
                  </a:txBody>
                  <a:tcPr marL="7151" marR="7151" marT="7151" marB="0" anchor="b"/>
                </a:tc>
                <a:tc>
                  <a:txBody>
                    <a:bodyPr/>
                    <a:lstStyle/>
                    <a:p>
                      <a:pPr algn="ctr" rtl="0" fontAlgn="ctr"/>
                      <a:r>
                        <a:rPr lang="es-MX" sz="900" u="none" strike="noStrike">
                          <a:effectLst/>
                        </a:rPr>
                        <a:t>ANTICIPO</a:t>
                      </a:r>
                      <a:endParaRPr lang="es-MX" sz="900" b="1" i="0" u="none" strike="noStrike">
                        <a:solidFill>
                          <a:srgbClr val="000000"/>
                        </a:solidFill>
                        <a:effectLst/>
                        <a:latin typeface="Calibri" panose="020F0502020204030204" pitchFamily="34" charset="0"/>
                      </a:endParaRPr>
                    </a:p>
                  </a:txBody>
                  <a:tcPr marL="7151" marR="7151" marT="7151" marB="0" anchor="ctr"/>
                </a:tc>
                <a:tc>
                  <a:txBody>
                    <a:bodyPr/>
                    <a:lstStyle/>
                    <a:p>
                      <a:pPr algn="ctr" fontAlgn="ctr"/>
                      <a:r>
                        <a:rPr lang="es-MX" sz="900" u="none" strike="noStrike" dirty="0">
                          <a:effectLst/>
                        </a:rPr>
                        <a:t>$817,080.95</a:t>
                      </a:r>
                      <a:endParaRPr lang="es-MX" sz="900" b="0" i="0" u="none" strike="noStrike" dirty="0">
                        <a:solidFill>
                          <a:srgbClr val="000000"/>
                        </a:solidFill>
                        <a:effectLst/>
                        <a:latin typeface="Calibri" panose="020F0502020204030204" pitchFamily="34" charset="0"/>
                      </a:endParaRPr>
                    </a:p>
                  </a:txBody>
                  <a:tcPr marL="7151" marR="7151" marT="7151" marB="0" anchor="ctr"/>
                </a:tc>
                <a:extLst>
                  <a:ext uri="{0D108BD9-81ED-4DB2-BD59-A6C34878D82A}">
                    <a16:rowId xmlns:a16="http://schemas.microsoft.com/office/drawing/2014/main" xmlns="" val="1100215979"/>
                  </a:ext>
                </a:extLst>
              </a:tr>
            </a:tbl>
          </a:graphicData>
        </a:graphic>
      </p:graphicFrame>
      <p:graphicFrame>
        <p:nvGraphicFramePr>
          <p:cNvPr id="22" name="Tabla 21"/>
          <p:cNvGraphicFramePr>
            <a:graphicFrameLocks noGrp="1"/>
          </p:cNvGraphicFramePr>
          <p:nvPr>
            <p:extLst>
              <p:ext uri="{D42A27DB-BD31-4B8C-83A1-F6EECF244321}">
                <p14:modId xmlns:p14="http://schemas.microsoft.com/office/powerpoint/2010/main" val="4169088128"/>
              </p:ext>
            </p:extLst>
          </p:nvPr>
        </p:nvGraphicFramePr>
        <p:xfrm>
          <a:off x="5671277" y="6361668"/>
          <a:ext cx="2666934" cy="144454"/>
        </p:xfrm>
        <a:graphic>
          <a:graphicData uri="http://schemas.openxmlformats.org/drawingml/2006/table">
            <a:tbl>
              <a:tblPr>
                <a:tableStyleId>{5C22544A-7EE6-4342-B048-85BDC9FD1C3A}</a:tableStyleId>
              </a:tblPr>
              <a:tblGrid>
                <a:gridCol w="1405620">
                  <a:extLst>
                    <a:ext uri="{9D8B030D-6E8A-4147-A177-3AD203B41FA5}">
                      <a16:colId xmlns:a16="http://schemas.microsoft.com/office/drawing/2014/main" xmlns="" val="422484202"/>
                    </a:ext>
                  </a:extLst>
                </a:gridCol>
                <a:gridCol w="1261314">
                  <a:extLst>
                    <a:ext uri="{9D8B030D-6E8A-4147-A177-3AD203B41FA5}">
                      <a16:colId xmlns:a16="http://schemas.microsoft.com/office/drawing/2014/main" xmlns="" val="1344112588"/>
                    </a:ext>
                  </a:extLst>
                </a:gridCol>
              </a:tblGrid>
              <a:tr h="144454">
                <a:tc>
                  <a:txBody>
                    <a:bodyPr/>
                    <a:lstStyle/>
                    <a:p>
                      <a:pPr algn="ctr" fontAlgn="b"/>
                      <a:r>
                        <a:rPr lang="es-MX" sz="900" b="1" u="none" strike="noStrike" dirty="0">
                          <a:effectLst/>
                        </a:rPr>
                        <a:t>TOTAL</a:t>
                      </a:r>
                      <a:endParaRPr lang="es-MX" sz="900" b="1" i="0" u="none" strike="noStrike" dirty="0">
                        <a:solidFill>
                          <a:srgbClr val="000000"/>
                        </a:solidFill>
                        <a:effectLst/>
                        <a:latin typeface="Calibri" panose="020F0502020204030204" pitchFamily="34" charset="0"/>
                      </a:endParaRPr>
                    </a:p>
                  </a:txBody>
                  <a:tcPr marL="7151" marR="7151" marT="7151" marB="0" anchor="b"/>
                </a:tc>
                <a:tc>
                  <a:txBody>
                    <a:bodyPr/>
                    <a:lstStyle/>
                    <a:p>
                      <a:pPr algn="ctr" fontAlgn="b"/>
                      <a:r>
                        <a:rPr lang="es-MX" sz="900" b="1" u="none" strike="noStrike" dirty="0">
                          <a:effectLst/>
                        </a:rPr>
                        <a:t>$31,083,671.98</a:t>
                      </a:r>
                      <a:endParaRPr lang="es-MX" sz="900" b="1" i="0" u="none" strike="noStrike" dirty="0">
                        <a:solidFill>
                          <a:srgbClr val="000000"/>
                        </a:solidFill>
                        <a:effectLst/>
                        <a:latin typeface="Calibri" panose="020F0502020204030204" pitchFamily="34" charset="0"/>
                      </a:endParaRPr>
                    </a:p>
                  </a:txBody>
                  <a:tcPr marL="7151" marR="7151" marT="7151" marB="0" anchor="b"/>
                </a:tc>
                <a:extLst>
                  <a:ext uri="{0D108BD9-81ED-4DB2-BD59-A6C34878D82A}">
                    <a16:rowId xmlns:a16="http://schemas.microsoft.com/office/drawing/2014/main" xmlns="" val="1549209517"/>
                  </a:ext>
                </a:extLst>
              </a:tr>
            </a:tbl>
          </a:graphicData>
        </a:graphic>
      </p:graphicFrame>
      <p:sp>
        <p:nvSpPr>
          <p:cNvPr id="3" name="Rectángulo 2"/>
          <p:cNvSpPr/>
          <p:nvPr/>
        </p:nvSpPr>
        <p:spPr>
          <a:xfrm>
            <a:off x="3175448" y="51635"/>
            <a:ext cx="3462807" cy="461665"/>
          </a:xfrm>
          <a:prstGeom prst="rect">
            <a:avLst/>
          </a:prstGeom>
        </p:spPr>
        <p:txBody>
          <a:bodyPr wrap="none">
            <a:spAutoFit/>
          </a:bodyPr>
          <a:lstStyle/>
          <a:p>
            <a:pPr algn="ctr"/>
            <a:r>
              <a:rPr lang="es-MX" sz="2400" b="1" dirty="0" smtClean="0">
                <a:solidFill>
                  <a:schemeClr val="bg1"/>
                </a:solidFill>
              </a:rPr>
              <a:t>Multifamiliar Patria 3000</a:t>
            </a:r>
            <a:endParaRPr lang="es-MX" sz="2400" b="1" dirty="0">
              <a:solidFill>
                <a:schemeClr val="bg1"/>
              </a:solidFill>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58</a:t>
            </a:fld>
            <a:endParaRPr lang="en-US" dirty="0"/>
          </a:p>
        </p:txBody>
      </p:sp>
    </p:spTree>
    <p:extLst>
      <p:ext uri="{BB962C8B-B14F-4D97-AF65-F5344CB8AC3E}">
        <p14:creationId xmlns:p14="http://schemas.microsoft.com/office/powerpoint/2010/main" val="2336212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38647" y="-54369"/>
            <a:ext cx="6735651" cy="511175"/>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Septiembre 2020</a:t>
            </a:r>
            <a:endParaRPr lang="es-MX" sz="2400" b="1" dirty="0">
              <a:solidFill>
                <a:schemeClr val="bg1">
                  <a:lumMod val="95000"/>
                </a:schemeClr>
              </a:solidFill>
            </a:endParaRPr>
          </a:p>
        </p:txBody>
      </p:sp>
      <p:pic>
        <p:nvPicPr>
          <p:cNvPr id="15" name="9 Imagen" descr="Dctos.png">
            <a:hlinkClick r:id="rId2" action="ppaction://hlinkpres?slideindex=1&amp;slidetitle="/>
          </p:cNvPr>
          <p:cNvPicPr>
            <a:picLocks noChangeAspect="1"/>
          </p:cNvPicPr>
          <p:nvPr/>
        </p:nvPicPr>
        <p:blipFill>
          <a:blip r:embed="rId3" cstate="print"/>
          <a:stretch>
            <a:fillRect/>
          </a:stretch>
        </p:blipFill>
        <p:spPr>
          <a:xfrm>
            <a:off x="6850590" y="5687785"/>
            <a:ext cx="521386" cy="486837"/>
          </a:xfrm>
          <a:prstGeom prst="rect">
            <a:avLst/>
          </a:prstGeom>
        </p:spPr>
      </p:pic>
      <p:sp>
        <p:nvSpPr>
          <p:cNvPr id="16" name="17 CuadroTexto"/>
          <p:cNvSpPr txBox="1"/>
          <p:nvPr/>
        </p:nvSpPr>
        <p:spPr>
          <a:xfrm>
            <a:off x="6721788" y="6174622"/>
            <a:ext cx="778989" cy="400110"/>
          </a:xfrm>
          <a:prstGeom prst="rect">
            <a:avLst/>
          </a:prstGeom>
          <a:noFill/>
        </p:spPr>
        <p:txBody>
          <a:bodyPr wrap="square" rtlCol="0">
            <a:spAutoFit/>
          </a:bodyPr>
          <a:lstStyle/>
          <a:p>
            <a:pPr algn="ctr"/>
            <a:r>
              <a:rPr lang="es-MX" sz="1000" b="1" dirty="0" smtClean="0">
                <a:solidFill>
                  <a:schemeClr val="bg1">
                    <a:lumMod val="50000"/>
                  </a:schemeClr>
                </a:solidFill>
              </a:rPr>
              <a:t>Reserva Técnica</a:t>
            </a:r>
            <a:endParaRPr lang="es-MX" sz="1000" b="1" dirty="0">
              <a:solidFill>
                <a:schemeClr val="bg1">
                  <a:lumMod val="50000"/>
                </a:schemeClr>
              </a:solidFill>
            </a:endParaRPr>
          </a:p>
        </p:txBody>
      </p:sp>
      <p:pic>
        <p:nvPicPr>
          <p:cNvPr id="10" name="9 Imagen" descr="Dctos.png">
            <a:hlinkClick r:id="rId4" action="ppaction://hlinkfile"/>
          </p:cNvPr>
          <p:cNvPicPr>
            <a:picLocks noChangeAspect="1"/>
          </p:cNvPicPr>
          <p:nvPr/>
        </p:nvPicPr>
        <p:blipFill rotWithShape="1">
          <a:blip r:embed="rId3" cstate="print"/>
          <a:srcRect l="3310" t="3387" r="6864" b="4136"/>
          <a:stretch/>
        </p:blipFill>
        <p:spPr>
          <a:xfrm>
            <a:off x="7684820" y="5726335"/>
            <a:ext cx="466338" cy="448287"/>
          </a:xfrm>
          <a:prstGeom prst="rect">
            <a:avLst/>
          </a:prstGeom>
        </p:spPr>
      </p:pic>
      <p:sp>
        <p:nvSpPr>
          <p:cNvPr id="11" name="17 CuadroTexto"/>
          <p:cNvSpPr txBox="1"/>
          <p:nvPr/>
        </p:nvSpPr>
        <p:spPr>
          <a:xfrm>
            <a:off x="7500777" y="6174622"/>
            <a:ext cx="815931" cy="553998"/>
          </a:xfrm>
          <a:prstGeom prst="rect">
            <a:avLst/>
          </a:prstGeom>
          <a:noFill/>
        </p:spPr>
        <p:txBody>
          <a:bodyPr wrap="square" rtlCol="0">
            <a:spAutoFit/>
          </a:bodyPr>
          <a:lstStyle/>
          <a:p>
            <a:pPr algn="ctr"/>
            <a:r>
              <a:rPr lang="es-MX" sz="1000" b="1" dirty="0" smtClean="0">
                <a:solidFill>
                  <a:schemeClr val="bg1">
                    <a:lumMod val="50000"/>
                  </a:schemeClr>
                </a:solidFill>
              </a:rPr>
              <a:t>Resumen Ejecutivo Financiero</a:t>
            </a:r>
            <a:endParaRPr lang="es-MX" sz="1000" b="1" dirty="0">
              <a:solidFill>
                <a:schemeClr val="bg1">
                  <a:lumMod val="50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pic>
        <p:nvPicPr>
          <p:cNvPr id="12" name="Imagen 11"/>
          <p:cNvPicPr>
            <a:picLocks noChangeAspect="1"/>
          </p:cNvPicPr>
          <p:nvPr/>
        </p:nvPicPr>
        <p:blipFill rotWithShape="1">
          <a:blip r:embed="rId5"/>
          <a:srcRect t="10783"/>
          <a:stretch/>
        </p:blipFill>
        <p:spPr>
          <a:xfrm>
            <a:off x="0" y="1478604"/>
            <a:ext cx="9006436" cy="3737663"/>
          </a:xfrm>
          <a:prstGeom prst="rect">
            <a:avLst/>
          </a:prstGeom>
        </p:spPr>
      </p:pic>
    </p:spTree>
    <p:extLst>
      <p:ext uri="{BB962C8B-B14F-4D97-AF65-F5344CB8AC3E}">
        <p14:creationId xmlns:p14="http://schemas.microsoft.com/office/powerpoint/2010/main" val="26581289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546276" y="1711596"/>
            <a:ext cx="8049296" cy="4054674"/>
          </a:xfrm>
        </p:spPr>
        <p:txBody>
          <a:bodyPr>
            <a:noAutofit/>
          </a:bodyPr>
          <a:lstStyle/>
          <a:p>
            <a:pPr algn="just"/>
            <a:r>
              <a:rPr lang="es-MX" sz="1952" dirty="0">
                <a:solidFill>
                  <a:schemeClr val="tx1"/>
                </a:solidFill>
              </a:rPr>
              <a:t>En el año 2010 se autorizó mediante sesión del Consejo Directivo 05/2010 de fecha 31 de mayo de 2010, la venta exclusiva para afiliados y pensionados del Instituto de Pensiones del Estado de Jalisco, de 80 departamentos que componen el multifamiliar “Patria”.</a:t>
            </a:r>
          </a:p>
          <a:p>
            <a:pPr algn="just"/>
            <a:r>
              <a:rPr lang="es-MX" sz="1952" dirty="0" smtClean="0">
                <a:solidFill>
                  <a:schemeClr val="tx1"/>
                </a:solidFill>
              </a:rPr>
              <a:t>A </a:t>
            </a:r>
            <a:r>
              <a:rPr lang="es-MX" sz="1952" dirty="0">
                <a:solidFill>
                  <a:schemeClr val="tx1"/>
                </a:solidFill>
              </a:rPr>
              <a:t>la fecha se encuentran disponibles 38 propiedades del multifamiliar “Patria” y con solo 4 solicitudes de compraventa en trámite, por lo que se solicita se apruebe que dichas propiedades se puedan poner a la venta en mercado abierto donde existen múltiples interesados en adquirir los inmuebles ya sea de contado o por alguno tipo de financiamiento. </a:t>
            </a:r>
          </a:p>
        </p:txBody>
      </p:sp>
      <p:sp>
        <p:nvSpPr>
          <p:cNvPr id="2" name="Rectángulo 1"/>
          <p:cNvSpPr/>
          <p:nvPr/>
        </p:nvSpPr>
        <p:spPr>
          <a:xfrm>
            <a:off x="1725769" y="-42442"/>
            <a:ext cx="6671255" cy="830997"/>
          </a:xfrm>
          <a:prstGeom prst="rect">
            <a:avLst/>
          </a:prstGeom>
        </p:spPr>
        <p:txBody>
          <a:bodyPr wrap="square">
            <a:spAutoFit/>
          </a:bodyPr>
          <a:lstStyle/>
          <a:p>
            <a:pPr algn="ctr"/>
            <a:r>
              <a:rPr lang="es-MX" sz="2400" b="1" dirty="0" smtClean="0">
                <a:solidFill>
                  <a:schemeClr val="bg1"/>
                </a:solidFill>
              </a:rPr>
              <a:t>Solicitud de Venta en Mercado Abierto de</a:t>
            </a:r>
          </a:p>
          <a:p>
            <a:pPr algn="ctr"/>
            <a:r>
              <a:rPr lang="es-MX" sz="2400" b="1" dirty="0" smtClean="0">
                <a:solidFill>
                  <a:schemeClr val="bg1"/>
                </a:solidFill>
              </a:rPr>
              <a:t>los Departamentos Multifamiliares</a:t>
            </a:r>
            <a:endParaRPr lang="es-MX" sz="2400" b="1" dirty="0">
              <a:solidFill>
                <a:schemeClr val="bg1"/>
              </a:solidFill>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59</a:t>
            </a:fld>
            <a:endParaRPr lang="en-US" dirty="0"/>
          </a:p>
        </p:txBody>
      </p:sp>
    </p:spTree>
    <p:extLst>
      <p:ext uri="{BB962C8B-B14F-4D97-AF65-F5344CB8AC3E}">
        <p14:creationId xmlns:p14="http://schemas.microsoft.com/office/powerpoint/2010/main" val="226897517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2819364"/>
            <a:ext cx="5742296" cy="1470025"/>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9. Solicitud Jubilación Retroactiva Edad Avanzada</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60</a:t>
            </a:fld>
            <a:endParaRPr lang="en-US" dirty="0"/>
          </a:p>
        </p:txBody>
      </p:sp>
      <p:pic>
        <p:nvPicPr>
          <p:cNvPr id="5" name="Imagen 4">
            <a:hlinkClick r:id="rId2" action="ppaction://hlinkfile"/>
          </p:cNvPr>
          <p:cNvPicPr>
            <a:picLocks noChangeAspect="1"/>
          </p:cNvPicPr>
          <p:nvPr/>
        </p:nvPicPr>
        <p:blipFill>
          <a:blip r:embed="rId3"/>
          <a:stretch>
            <a:fillRect/>
          </a:stretch>
        </p:blipFill>
        <p:spPr>
          <a:xfrm>
            <a:off x="8015599" y="2973909"/>
            <a:ext cx="396274" cy="402371"/>
          </a:xfrm>
          <a:prstGeom prst="rect">
            <a:avLst/>
          </a:prstGeom>
        </p:spPr>
      </p:pic>
      <p:sp>
        <p:nvSpPr>
          <p:cNvPr id="6" name="17 CuadroTexto"/>
          <p:cNvSpPr txBox="1"/>
          <p:nvPr/>
        </p:nvSpPr>
        <p:spPr>
          <a:xfrm>
            <a:off x="7740672" y="3431267"/>
            <a:ext cx="946128" cy="246221"/>
          </a:xfrm>
          <a:prstGeom prst="rect">
            <a:avLst/>
          </a:prstGeom>
          <a:noFill/>
        </p:spPr>
        <p:txBody>
          <a:bodyPr wrap="square" rtlCol="0">
            <a:spAutoFit/>
          </a:bodyPr>
          <a:lstStyle/>
          <a:p>
            <a:pPr algn="ctr"/>
            <a:r>
              <a:rPr lang="es-MX" sz="1000" b="1" dirty="0" smtClean="0">
                <a:solidFill>
                  <a:schemeClr val="bg1">
                    <a:lumMod val="50000"/>
                  </a:schemeClr>
                </a:solidFill>
              </a:rPr>
              <a:t>Oficio</a:t>
            </a:r>
          </a:p>
        </p:txBody>
      </p:sp>
    </p:spTree>
    <p:extLst>
      <p:ext uri="{BB962C8B-B14F-4D97-AF65-F5344CB8AC3E}">
        <p14:creationId xmlns:p14="http://schemas.microsoft.com/office/powerpoint/2010/main" val="31337703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79927" y="2784267"/>
            <a:ext cx="6173273" cy="1470025"/>
          </a:xfrm>
        </p:spPr>
        <p:txBody>
          <a:bodyPr/>
          <a:lstStyle/>
          <a:p>
            <a:r>
              <a:rPr lang="es-ES" dirty="0" smtClean="0">
                <a:solidFill>
                  <a:schemeClr val="tx1">
                    <a:lumMod val="65000"/>
                    <a:lumOff val="35000"/>
                  </a:schemeClr>
                </a:solidFill>
                <a:effectLst>
                  <a:outerShdw blurRad="38100" dist="38100" dir="2700000" algn="tl">
                    <a:srgbClr val="000000">
                      <a:alpha val="43137"/>
                    </a:srgbClr>
                  </a:outerShdw>
                </a:effectLst>
              </a:rPr>
              <a:t>10. Aprobación </a:t>
            </a:r>
            <a:r>
              <a:rPr lang="es-ES" dirty="0">
                <a:solidFill>
                  <a:schemeClr val="tx1">
                    <a:lumMod val="65000"/>
                    <a:lumOff val="35000"/>
                  </a:schemeClr>
                </a:solidFill>
                <a:effectLst>
                  <a:outerShdw blurRad="38100" dist="38100" dir="2700000" algn="tl">
                    <a:srgbClr val="000000">
                      <a:alpha val="43137"/>
                    </a:srgbClr>
                  </a:outerShdw>
                </a:effectLst>
              </a:rPr>
              <a:t>de Presupuesto UNIMEF </a:t>
            </a:r>
            <a:r>
              <a:rPr lang="es-ES" dirty="0" smtClean="0">
                <a:solidFill>
                  <a:schemeClr val="tx1">
                    <a:lumMod val="65000"/>
                    <a:lumOff val="35000"/>
                  </a:schemeClr>
                </a:solidFill>
                <a:effectLst>
                  <a:outerShdw blurRad="38100" dist="38100" dir="2700000" algn="tl">
                    <a:srgbClr val="000000">
                      <a:alpha val="43137"/>
                    </a:srgbClr>
                  </a:outerShdw>
                </a:effectLst>
              </a:rPr>
              <a:t>Zapopan</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61</a:t>
            </a:fld>
            <a:endParaRPr lang="en-US" dirty="0"/>
          </a:p>
        </p:txBody>
      </p:sp>
    </p:spTree>
    <p:extLst>
      <p:ext uri="{BB962C8B-B14F-4D97-AF65-F5344CB8AC3E}">
        <p14:creationId xmlns:p14="http://schemas.microsoft.com/office/powerpoint/2010/main" val="165998018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3340" y="3257244"/>
            <a:ext cx="4610637"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11. Asuntos Varios</a:t>
            </a:r>
            <a:r>
              <a:rPr lang="es-MX" sz="3600" b="1" u="sng" dirty="0" smtClean="0">
                <a:solidFill>
                  <a:schemeClr val="tx1">
                    <a:lumMod val="65000"/>
                    <a:lumOff val="35000"/>
                  </a:schemeClr>
                </a:solidFill>
                <a:effectLst>
                  <a:outerShdw blurRad="38100" dist="38100" dir="2700000" algn="tl">
                    <a:srgbClr val="000000">
                      <a:alpha val="43137"/>
                    </a:srgbClr>
                  </a:outerShdw>
                </a:effectLst>
              </a:rPr>
              <a:t> </a:t>
            </a:r>
            <a:r>
              <a:rPr lang="es-MX" sz="3600" b="1" u="sng" dirty="0">
                <a:solidFill>
                  <a:schemeClr val="tx1">
                    <a:lumMod val="65000"/>
                    <a:lumOff val="35000"/>
                  </a:schemeClr>
                </a:solidFill>
                <a:effectLst>
                  <a:outerShdw blurRad="38100" dist="38100" dir="2700000" algn="tl">
                    <a:srgbClr val="000000">
                      <a:alpha val="43137"/>
                    </a:srgbClr>
                  </a:outerShdw>
                </a:effectLst>
              </a:rPr>
              <a:t/>
            </a:r>
            <a:br>
              <a:rPr lang="es-MX" sz="3600" b="1"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62</a:t>
            </a:fld>
            <a:endParaRPr lang="en-US" dirty="0"/>
          </a:p>
        </p:txBody>
      </p:sp>
    </p:spTree>
    <p:extLst>
      <p:ext uri="{BB962C8B-B14F-4D97-AF65-F5344CB8AC3E}">
        <p14:creationId xmlns:p14="http://schemas.microsoft.com/office/powerpoint/2010/main" val="39700407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494268" y="1141811"/>
            <a:ext cx="8321247" cy="4602548"/>
          </a:xfrm>
        </p:spPr>
        <p:txBody>
          <a:bodyPr/>
          <a:lstStyle/>
          <a:p>
            <a:pPr algn="l"/>
            <a:r>
              <a:rPr lang="es-MX" sz="2000" dirty="0" smtClean="0">
                <a:latin typeface="+mj-lt"/>
              </a:rPr>
              <a:t>11.1- Terrenos Tonalá para Dación en Pago por Adeudos</a:t>
            </a:r>
          </a:p>
          <a:p>
            <a:pPr marL="285750" indent="-285750" algn="l">
              <a:buFont typeface="Wingdings" panose="05000000000000000000" pitchFamily="2" charset="2"/>
              <a:buChar char="q"/>
            </a:pPr>
            <a:endParaRPr lang="es-MX" sz="2000" dirty="0" smtClean="0">
              <a:latin typeface="+mj-lt"/>
            </a:endParaRPr>
          </a:p>
          <a:p>
            <a:pPr algn="l"/>
            <a:r>
              <a:rPr lang="es-MX" sz="2000" dirty="0" smtClean="0">
                <a:latin typeface="+mj-lt"/>
              </a:rPr>
              <a:t>11.2- Ajuste a Proyectos Inmobiliarios aprobados en Sesión 05/2020</a:t>
            </a:r>
          </a:p>
          <a:p>
            <a:pPr marL="285750" indent="-285750" algn="l">
              <a:buFont typeface="Wingdings" panose="05000000000000000000" pitchFamily="2" charset="2"/>
              <a:buChar char="q"/>
            </a:pPr>
            <a:endParaRPr lang="es-MX" sz="2000" dirty="0" smtClean="0">
              <a:latin typeface="+mj-lt"/>
            </a:endParaRPr>
          </a:p>
          <a:p>
            <a:pPr algn="l"/>
            <a:r>
              <a:rPr lang="es-MX" sz="2000" dirty="0" smtClean="0">
                <a:latin typeface="+mj-lt"/>
              </a:rPr>
              <a:t>11.3- Solicitud </a:t>
            </a:r>
            <a:r>
              <a:rPr lang="es-MX" sz="2000" dirty="0">
                <a:latin typeface="+mj-lt"/>
              </a:rPr>
              <a:t>Presupuestal – Dirección General de Promoción y Vivienda – Predial Parque Royal / GVA </a:t>
            </a:r>
            <a:r>
              <a:rPr lang="es-MX" sz="2000" dirty="0" smtClean="0">
                <a:latin typeface="+mj-lt"/>
              </a:rPr>
              <a:t>Virgo</a:t>
            </a:r>
          </a:p>
          <a:p>
            <a:pPr algn="l"/>
            <a:endParaRPr lang="es-MX" sz="2000" dirty="0">
              <a:latin typeface="+mj-lt"/>
            </a:endParaRPr>
          </a:p>
          <a:p>
            <a:pPr algn="l"/>
            <a:r>
              <a:rPr lang="es-MX" sz="2000" dirty="0" smtClean="0">
                <a:latin typeface="+mj-lt"/>
              </a:rPr>
              <a:t>11.4- Reasignación </a:t>
            </a:r>
            <a:r>
              <a:rPr lang="es-MX" sz="2000" dirty="0">
                <a:latin typeface="+mj-lt"/>
              </a:rPr>
              <a:t>Presupuestal – Dirección General de Prestaciones / </a:t>
            </a:r>
            <a:r>
              <a:rPr lang="es-MX" sz="2000" dirty="0" smtClean="0">
                <a:latin typeface="+mj-lt"/>
              </a:rPr>
              <a:t>CADIP</a:t>
            </a:r>
          </a:p>
          <a:p>
            <a:pPr algn="l"/>
            <a:endParaRPr lang="es-MX" sz="2000" dirty="0">
              <a:latin typeface="+mj-lt"/>
            </a:endParaRPr>
          </a:p>
          <a:p>
            <a:pPr algn="l"/>
            <a:r>
              <a:rPr lang="es-MX" sz="2000" dirty="0" smtClean="0">
                <a:latin typeface="+mj-lt"/>
              </a:rPr>
              <a:t>11.5- Actualización de Precio de Compra Terreno el Álamo</a:t>
            </a:r>
            <a:endParaRPr lang="es-MX" sz="2000" dirty="0">
              <a:latin typeface="+mj-lt"/>
            </a:endParaRPr>
          </a:p>
          <a:p>
            <a:pPr marL="285750" indent="-285750" algn="l">
              <a:buFont typeface="Wingdings" panose="05000000000000000000" pitchFamily="2" charset="2"/>
              <a:buChar char="q"/>
            </a:pPr>
            <a:endParaRPr lang="es-MX" sz="2000" dirty="0">
              <a:latin typeface="+mj-lt"/>
            </a:endParaRPr>
          </a:p>
        </p:txBody>
      </p:sp>
      <p:sp>
        <p:nvSpPr>
          <p:cNvPr id="3" name="Marcador de texto 2"/>
          <p:cNvSpPr>
            <a:spLocks noGrp="1"/>
          </p:cNvSpPr>
          <p:nvPr>
            <p:ph type="body" sz="quarter" idx="14"/>
          </p:nvPr>
        </p:nvSpPr>
        <p:spPr>
          <a:xfrm>
            <a:off x="1743520" y="110720"/>
            <a:ext cx="8321247" cy="419100"/>
          </a:xfrm>
        </p:spPr>
        <p:txBody>
          <a:bodyPr/>
          <a:lstStyle/>
          <a:p>
            <a:r>
              <a:rPr lang="es-MX" dirty="0" smtClean="0">
                <a:solidFill>
                  <a:schemeClr val="bg1"/>
                </a:solidFill>
              </a:rPr>
              <a:t>Asuntos Varios 10/2020</a:t>
            </a:r>
            <a:endParaRPr lang="es-MX" dirty="0">
              <a:solidFill>
                <a:schemeClr val="bg1"/>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63</a:t>
            </a:fld>
            <a:endParaRPr lang="en-US" dirty="0"/>
          </a:p>
        </p:txBody>
      </p:sp>
    </p:spTree>
    <p:extLst>
      <p:ext uri="{BB962C8B-B14F-4D97-AF65-F5344CB8AC3E}">
        <p14:creationId xmlns:p14="http://schemas.microsoft.com/office/powerpoint/2010/main" val="145757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11. Asuntos Varios</a:t>
            </a:r>
            <a:r>
              <a:rPr lang="es-MX" u="sng" dirty="0">
                <a:solidFill>
                  <a:schemeClr val="tx1">
                    <a:lumMod val="65000"/>
                    <a:lumOff val="35000"/>
                  </a:schemeClr>
                </a:solidFill>
                <a:effectLst>
                  <a:outerShdw blurRad="38100" dist="38100" dir="2700000" algn="tl">
                    <a:srgbClr val="000000">
                      <a:alpha val="43137"/>
                    </a:srgbClr>
                  </a:outerShdw>
                </a:effectLst>
              </a:rPr>
              <a:t> </a:t>
            </a:r>
            <a:endParaRPr lang="es-MX" dirty="0"/>
          </a:p>
        </p:txBody>
      </p:sp>
      <p:sp>
        <p:nvSpPr>
          <p:cNvPr id="3" name="Subtítulo 2"/>
          <p:cNvSpPr>
            <a:spLocks noGrp="1"/>
          </p:cNvSpPr>
          <p:nvPr>
            <p:ph type="subTitle" idx="1"/>
          </p:nvPr>
        </p:nvSpPr>
        <p:spPr/>
        <p:txBody>
          <a:bodyPr/>
          <a:lstStyle/>
          <a:p>
            <a:r>
              <a:rPr lang="es-MX" dirty="0" smtClean="0"/>
              <a:t>11.1 Terrenos </a:t>
            </a:r>
            <a:r>
              <a:rPr lang="es-MX" dirty="0"/>
              <a:t>Tonalá para Dación en Pago por Adeudos</a:t>
            </a:r>
          </a:p>
          <a:p>
            <a:endParaRPr lang="es-MX" dirty="0"/>
          </a:p>
        </p:txBody>
      </p:sp>
      <p:sp>
        <p:nvSpPr>
          <p:cNvPr id="4" name="Marcador de número de diapositiva 3"/>
          <p:cNvSpPr>
            <a:spLocks noGrp="1"/>
          </p:cNvSpPr>
          <p:nvPr>
            <p:ph type="sldNum" sz="quarter" idx="12"/>
          </p:nvPr>
        </p:nvSpPr>
        <p:spPr/>
        <p:txBody>
          <a:bodyPr/>
          <a:lstStyle/>
          <a:p>
            <a:fld id="{F2D7C680-8E06-4DD0-96D9-2FF76E72A6BB}" type="slidenum">
              <a:rPr lang="es-MX" smtClean="0">
                <a:solidFill>
                  <a:prstClr val="black">
                    <a:tint val="75000"/>
                  </a:prstClr>
                </a:solidFill>
              </a:rPr>
              <a:pPr/>
              <a:t>64</a:t>
            </a:fld>
            <a:endParaRPr lang="es-MX" dirty="0">
              <a:solidFill>
                <a:prstClr val="black">
                  <a:tint val="75000"/>
                </a:prstClr>
              </a:solidFill>
            </a:endParaRPr>
          </a:p>
        </p:txBody>
      </p:sp>
    </p:spTree>
    <p:extLst>
      <p:ext uri="{BB962C8B-B14F-4D97-AF65-F5344CB8AC3E}">
        <p14:creationId xmlns:p14="http://schemas.microsoft.com/office/powerpoint/2010/main" val="31781681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p:cNvGraphicFramePr>
            <a:graphicFrameLocks noGrp="1"/>
          </p:cNvGraphicFramePr>
          <p:nvPr>
            <p:extLst>
              <p:ext uri="{D42A27DB-BD31-4B8C-83A1-F6EECF244321}">
                <p14:modId xmlns:p14="http://schemas.microsoft.com/office/powerpoint/2010/main" val="1765138740"/>
              </p:ext>
            </p:extLst>
          </p:nvPr>
        </p:nvGraphicFramePr>
        <p:xfrm>
          <a:off x="475714" y="1125337"/>
          <a:ext cx="7146414" cy="5596137"/>
        </p:xfrm>
        <a:graphic>
          <a:graphicData uri="http://schemas.openxmlformats.org/drawingml/2006/table">
            <a:tbl>
              <a:tblPr firstRow="1" bandRow="1">
                <a:tableStyleId>{C083E6E3-FA7D-4D7B-A595-EF9225AFEA82}</a:tableStyleId>
              </a:tblPr>
              <a:tblGrid>
                <a:gridCol w="485218">
                  <a:extLst>
                    <a:ext uri="{9D8B030D-6E8A-4147-A177-3AD203B41FA5}">
                      <a16:colId xmlns:a16="http://schemas.microsoft.com/office/drawing/2014/main" xmlns="" val="1110892581"/>
                    </a:ext>
                  </a:extLst>
                </a:gridCol>
                <a:gridCol w="1151203">
                  <a:extLst>
                    <a:ext uri="{9D8B030D-6E8A-4147-A177-3AD203B41FA5}">
                      <a16:colId xmlns:a16="http://schemas.microsoft.com/office/drawing/2014/main" xmlns="" val="4117406222"/>
                    </a:ext>
                  </a:extLst>
                </a:gridCol>
                <a:gridCol w="953037">
                  <a:extLst>
                    <a:ext uri="{9D8B030D-6E8A-4147-A177-3AD203B41FA5}">
                      <a16:colId xmlns:a16="http://schemas.microsoft.com/office/drawing/2014/main" xmlns="" val="3249603789"/>
                    </a:ext>
                  </a:extLst>
                </a:gridCol>
                <a:gridCol w="1339403">
                  <a:extLst>
                    <a:ext uri="{9D8B030D-6E8A-4147-A177-3AD203B41FA5}">
                      <a16:colId xmlns:a16="http://schemas.microsoft.com/office/drawing/2014/main" xmlns="" val="1497427671"/>
                    </a:ext>
                  </a:extLst>
                </a:gridCol>
                <a:gridCol w="1043188">
                  <a:extLst>
                    <a:ext uri="{9D8B030D-6E8A-4147-A177-3AD203B41FA5}">
                      <a16:colId xmlns:a16="http://schemas.microsoft.com/office/drawing/2014/main" xmlns="" val="2906430994"/>
                    </a:ext>
                  </a:extLst>
                </a:gridCol>
                <a:gridCol w="1351484">
                  <a:extLst>
                    <a:ext uri="{9D8B030D-6E8A-4147-A177-3AD203B41FA5}">
                      <a16:colId xmlns:a16="http://schemas.microsoft.com/office/drawing/2014/main" xmlns="" val="114065647"/>
                    </a:ext>
                  </a:extLst>
                </a:gridCol>
                <a:gridCol w="822881">
                  <a:extLst>
                    <a:ext uri="{9D8B030D-6E8A-4147-A177-3AD203B41FA5}">
                      <a16:colId xmlns:a16="http://schemas.microsoft.com/office/drawing/2014/main" xmlns="" val="1989378676"/>
                    </a:ext>
                  </a:extLst>
                </a:gridCol>
              </a:tblGrid>
              <a:tr h="621793">
                <a:tc>
                  <a:txBody>
                    <a:bodyPr/>
                    <a:lstStyle/>
                    <a:p>
                      <a:r>
                        <a:rPr lang="es-MX" sz="1200" dirty="0" smtClean="0"/>
                        <a:t>N°</a:t>
                      </a:r>
                      <a:endParaRPr lang="es-MX" sz="1200" b="0" dirty="0"/>
                    </a:p>
                  </a:txBody>
                  <a:tcPr/>
                </a:tc>
                <a:tc>
                  <a:txBody>
                    <a:bodyPr/>
                    <a:lstStyle/>
                    <a:p>
                      <a:r>
                        <a:rPr lang="es-MX" sz="1200" dirty="0" smtClean="0"/>
                        <a:t>Delegación</a:t>
                      </a:r>
                      <a:r>
                        <a:rPr lang="es-MX" sz="1200" baseline="0" dirty="0" smtClean="0"/>
                        <a:t> o Colonia</a:t>
                      </a:r>
                      <a:endParaRPr lang="es-MX" sz="1200" dirty="0"/>
                    </a:p>
                  </a:txBody>
                  <a:tcPr/>
                </a:tc>
                <a:tc>
                  <a:txBody>
                    <a:bodyPr/>
                    <a:lstStyle/>
                    <a:p>
                      <a:r>
                        <a:rPr lang="es-MX" sz="1200" dirty="0" smtClean="0"/>
                        <a:t>Descripción</a:t>
                      </a:r>
                      <a:endParaRPr lang="es-MX" sz="1200" dirty="0"/>
                    </a:p>
                  </a:txBody>
                  <a:tcPr/>
                </a:tc>
                <a:tc>
                  <a:txBody>
                    <a:bodyPr/>
                    <a:lstStyle/>
                    <a:p>
                      <a:r>
                        <a:rPr lang="es-MX" sz="1200" dirty="0" smtClean="0"/>
                        <a:t>Ubicación</a:t>
                      </a:r>
                      <a:endParaRPr lang="es-MX" sz="1200" dirty="0"/>
                    </a:p>
                  </a:txBody>
                  <a:tcPr/>
                </a:tc>
                <a:tc>
                  <a:txBody>
                    <a:bodyPr/>
                    <a:lstStyle/>
                    <a:p>
                      <a:r>
                        <a:rPr lang="es-MX" sz="1200" dirty="0" smtClean="0"/>
                        <a:t>Superficie m2</a:t>
                      </a:r>
                      <a:endParaRPr lang="es-MX" sz="1200" dirty="0"/>
                    </a:p>
                  </a:txBody>
                  <a:tcPr/>
                </a:tc>
                <a:tc>
                  <a:txBody>
                    <a:bodyPr/>
                    <a:lstStyle/>
                    <a:p>
                      <a:r>
                        <a:rPr lang="es-MX" sz="1200" dirty="0" smtClean="0"/>
                        <a:t>Valor Catastral</a:t>
                      </a:r>
                      <a:endParaRPr lang="es-MX" sz="1200" dirty="0"/>
                    </a:p>
                  </a:txBody>
                  <a:tcPr/>
                </a:tc>
                <a:tc>
                  <a:txBody>
                    <a:bodyPr/>
                    <a:lstStyle/>
                    <a:p>
                      <a:r>
                        <a:rPr lang="es-MX" sz="1200" dirty="0" smtClean="0"/>
                        <a:t>Anexo</a:t>
                      </a:r>
                      <a:endParaRPr lang="es-MX" sz="1200" dirty="0"/>
                    </a:p>
                  </a:txBody>
                  <a:tcPr/>
                </a:tc>
                <a:extLst>
                  <a:ext uri="{0D108BD9-81ED-4DB2-BD59-A6C34878D82A}">
                    <a16:rowId xmlns:a16="http://schemas.microsoft.com/office/drawing/2014/main" xmlns="" val="4223204364"/>
                  </a:ext>
                </a:extLst>
              </a:tr>
              <a:tr h="621793">
                <a:tc>
                  <a:txBody>
                    <a:bodyPr/>
                    <a:lstStyle/>
                    <a:p>
                      <a:r>
                        <a:rPr lang="es-MX" sz="1200" dirty="0" smtClean="0"/>
                        <a:t>136</a:t>
                      </a:r>
                      <a:endParaRPr lang="es-MX" sz="1200" dirty="0"/>
                    </a:p>
                  </a:txBody>
                  <a:tcPr/>
                </a:tc>
                <a:tc>
                  <a:txBody>
                    <a:bodyPr/>
                    <a:lstStyle/>
                    <a:p>
                      <a:r>
                        <a:rPr lang="es-MX" sz="1200" dirty="0" smtClean="0"/>
                        <a:t>Loma Dorada Secc. C</a:t>
                      </a:r>
                      <a:endParaRPr lang="es-MX" sz="1200" dirty="0"/>
                    </a:p>
                  </a:txBody>
                  <a:tcPr/>
                </a:tc>
                <a:tc>
                  <a:txBody>
                    <a:bodyPr/>
                    <a:lstStyle/>
                    <a:p>
                      <a:r>
                        <a:rPr lang="es-MX" sz="1200" dirty="0" smtClean="0"/>
                        <a:t>Terreno</a:t>
                      </a:r>
                      <a:endParaRPr lang="es-MX" sz="1200" dirty="0"/>
                    </a:p>
                  </a:txBody>
                  <a:tcPr/>
                </a:tc>
                <a:tc>
                  <a:txBody>
                    <a:bodyPr/>
                    <a:lstStyle/>
                    <a:p>
                      <a:r>
                        <a:rPr lang="es-MX" sz="1200" dirty="0" smtClean="0"/>
                        <a:t>Loma </a:t>
                      </a:r>
                      <a:r>
                        <a:rPr lang="es-MX" sz="1200" dirty="0" err="1" smtClean="0"/>
                        <a:t>Apulco</a:t>
                      </a:r>
                      <a:r>
                        <a:rPr lang="es-MX" sz="1200" dirty="0" smtClean="0"/>
                        <a:t> Norte</a:t>
                      </a:r>
                      <a:endParaRPr lang="es-MX" sz="1200" dirty="0"/>
                    </a:p>
                  </a:txBody>
                  <a:tcPr/>
                </a:tc>
                <a:tc>
                  <a:txBody>
                    <a:bodyPr/>
                    <a:lstStyle/>
                    <a:p>
                      <a:r>
                        <a:rPr lang="es-MX" sz="1200" dirty="0" smtClean="0"/>
                        <a:t>4,709.24</a:t>
                      </a:r>
                      <a:endParaRPr lang="es-MX" sz="1200" dirty="0"/>
                    </a:p>
                  </a:txBody>
                  <a:tcPr/>
                </a:tc>
                <a:tc>
                  <a:txBody>
                    <a:bodyPr/>
                    <a:lstStyle/>
                    <a:p>
                      <a:r>
                        <a:rPr lang="es-MX" sz="1200" dirty="0" smtClean="0"/>
                        <a:t>$14,716,375.00</a:t>
                      </a:r>
                      <a:endParaRPr lang="es-MX" sz="1200" dirty="0"/>
                    </a:p>
                  </a:txBody>
                  <a:tcPr/>
                </a:tc>
                <a:tc>
                  <a:txBody>
                    <a:bodyPr/>
                    <a:lstStyle/>
                    <a:p>
                      <a:endParaRPr lang="es-MX" sz="1200" dirty="0"/>
                    </a:p>
                  </a:txBody>
                  <a:tcPr/>
                </a:tc>
                <a:extLst>
                  <a:ext uri="{0D108BD9-81ED-4DB2-BD59-A6C34878D82A}">
                    <a16:rowId xmlns:a16="http://schemas.microsoft.com/office/drawing/2014/main" xmlns="" val="677543099"/>
                  </a:ext>
                </a:extLst>
              </a:tr>
              <a:tr h="621793">
                <a:tc>
                  <a:txBody>
                    <a:bodyPr/>
                    <a:lstStyle/>
                    <a:p>
                      <a:r>
                        <a:rPr lang="es-MX" sz="1200" dirty="0" smtClean="0"/>
                        <a:t>139</a:t>
                      </a:r>
                      <a:endParaRPr lang="es-MX" sz="1200" dirty="0"/>
                    </a:p>
                  </a:txBody>
                  <a:tcPr/>
                </a:tc>
                <a:tc>
                  <a:txBody>
                    <a:bodyPr/>
                    <a:lstStyle/>
                    <a:p>
                      <a:r>
                        <a:rPr lang="es-MX" sz="1200" dirty="0" smtClean="0"/>
                        <a:t>Loma Dorada</a:t>
                      </a:r>
                      <a:r>
                        <a:rPr lang="es-MX" sz="1200" baseline="0" dirty="0" smtClean="0"/>
                        <a:t> Secc. C</a:t>
                      </a:r>
                      <a:endParaRPr lang="es-MX" sz="1200" dirty="0"/>
                    </a:p>
                  </a:txBody>
                  <a:tcPr/>
                </a:tc>
                <a:tc>
                  <a:txBody>
                    <a:bodyPr/>
                    <a:lstStyle/>
                    <a:p>
                      <a:r>
                        <a:rPr lang="es-MX" sz="1200" dirty="0" smtClean="0"/>
                        <a:t>Terreno</a:t>
                      </a:r>
                      <a:endParaRPr lang="es-MX" sz="1200" dirty="0"/>
                    </a:p>
                  </a:txBody>
                  <a:tcPr/>
                </a:tc>
                <a:tc>
                  <a:txBody>
                    <a:bodyPr/>
                    <a:lstStyle/>
                    <a:p>
                      <a:r>
                        <a:rPr lang="es-MX" sz="1200" dirty="0" smtClean="0"/>
                        <a:t>Loma</a:t>
                      </a:r>
                      <a:r>
                        <a:rPr lang="es-MX" sz="1200" baseline="0" dirty="0" smtClean="0"/>
                        <a:t> </a:t>
                      </a:r>
                      <a:r>
                        <a:rPr lang="es-MX" sz="1200" baseline="0" dirty="0" err="1" smtClean="0"/>
                        <a:t>Apulco</a:t>
                      </a:r>
                      <a:r>
                        <a:rPr lang="es-MX" sz="1200" baseline="0" dirty="0" smtClean="0"/>
                        <a:t> Sur</a:t>
                      </a:r>
                      <a:endParaRPr lang="es-MX" sz="1200" dirty="0"/>
                    </a:p>
                  </a:txBody>
                  <a:tcPr/>
                </a:tc>
                <a:tc>
                  <a:txBody>
                    <a:bodyPr/>
                    <a:lstStyle/>
                    <a:p>
                      <a:r>
                        <a:rPr lang="es-MX" sz="1200" dirty="0" smtClean="0"/>
                        <a:t>2,606.80</a:t>
                      </a:r>
                      <a:endParaRPr lang="es-MX" sz="1200" dirty="0"/>
                    </a:p>
                  </a:txBody>
                  <a:tcPr/>
                </a:tc>
                <a:tc>
                  <a:txBody>
                    <a:bodyPr/>
                    <a:lstStyle/>
                    <a:p>
                      <a:r>
                        <a:rPr lang="es-MX" sz="1200" dirty="0" smtClean="0"/>
                        <a:t>$8,146,250.00</a:t>
                      </a:r>
                      <a:endParaRPr lang="es-MX" sz="1200" dirty="0"/>
                    </a:p>
                  </a:txBody>
                  <a:tcPr/>
                </a:tc>
                <a:tc>
                  <a:txBody>
                    <a:bodyPr/>
                    <a:lstStyle/>
                    <a:p>
                      <a:endParaRPr lang="es-MX" sz="1200"/>
                    </a:p>
                  </a:txBody>
                  <a:tcPr/>
                </a:tc>
                <a:extLst>
                  <a:ext uri="{0D108BD9-81ED-4DB2-BD59-A6C34878D82A}">
                    <a16:rowId xmlns:a16="http://schemas.microsoft.com/office/drawing/2014/main" xmlns="" val="3791291071"/>
                  </a:ext>
                </a:extLst>
              </a:tr>
              <a:tr h="621793">
                <a:tc>
                  <a:txBody>
                    <a:bodyPr/>
                    <a:lstStyle/>
                    <a:p>
                      <a:r>
                        <a:rPr lang="es-MX" sz="1200" dirty="0" smtClean="0"/>
                        <a:t>1000</a:t>
                      </a:r>
                      <a:endParaRPr lang="es-MX" sz="1200" dirty="0"/>
                    </a:p>
                  </a:txBody>
                  <a:tcPr/>
                </a:tc>
                <a:tc>
                  <a:txBody>
                    <a:bodyPr/>
                    <a:lstStyle/>
                    <a:p>
                      <a:r>
                        <a:rPr lang="es-MX" sz="1200" dirty="0" smtClean="0"/>
                        <a:t>Puerta del Sol</a:t>
                      </a:r>
                      <a:endParaRPr lang="es-MX" sz="1200" dirty="0"/>
                    </a:p>
                  </a:txBody>
                  <a:tcPr/>
                </a:tc>
                <a:tc>
                  <a:txBody>
                    <a:bodyPr/>
                    <a:lstStyle/>
                    <a:p>
                      <a:r>
                        <a:rPr lang="es-MX" sz="1200" dirty="0" smtClean="0"/>
                        <a:t>Terreno</a:t>
                      </a:r>
                      <a:endParaRPr lang="es-MX" sz="1200" dirty="0"/>
                    </a:p>
                  </a:txBody>
                  <a:tcPr/>
                </a:tc>
                <a:tc>
                  <a:txBody>
                    <a:bodyPr/>
                    <a:lstStyle/>
                    <a:p>
                      <a:r>
                        <a:rPr lang="es-MX" sz="1200" dirty="0" smtClean="0"/>
                        <a:t>San Eulalio y Priv. La Luna</a:t>
                      </a:r>
                      <a:endParaRPr lang="es-MX" sz="1200" dirty="0"/>
                    </a:p>
                  </a:txBody>
                  <a:tcPr/>
                </a:tc>
                <a:tc>
                  <a:txBody>
                    <a:bodyPr/>
                    <a:lstStyle/>
                    <a:p>
                      <a:r>
                        <a:rPr lang="es-MX" sz="1200" dirty="0" smtClean="0"/>
                        <a:t>11,070.27</a:t>
                      </a:r>
                      <a:endParaRPr lang="es-MX" sz="1200" dirty="0"/>
                    </a:p>
                  </a:txBody>
                  <a:tcPr/>
                </a:tc>
                <a:tc>
                  <a:txBody>
                    <a:bodyPr/>
                    <a:lstStyle/>
                    <a:p>
                      <a:r>
                        <a:rPr lang="es-MX" sz="1200" dirty="0" smtClean="0"/>
                        <a:t>$15,252,558.75</a:t>
                      </a:r>
                      <a:endParaRPr lang="es-MX" sz="1200" dirty="0"/>
                    </a:p>
                  </a:txBody>
                  <a:tcPr/>
                </a:tc>
                <a:tc>
                  <a:txBody>
                    <a:bodyPr/>
                    <a:lstStyle/>
                    <a:p>
                      <a:endParaRPr lang="es-MX" sz="1200"/>
                    </a:p>
                  </a:txBody>
                  <a:tcPr/>
                </a:tc>
                <a:extLst>
                  <a:ext uri="{0D108BD9-81ED-4DB2-BD59-A6C34878D82A}">
                    <a16:rowId xmlns:a16="http://schemas.microsoft.com/office/drawing/2014/main" xmlns="" val="3882409946"/>
                  </a:ext>
                </a:extLst>
              </a:tr>
              <a:tr h="621793">
                <a:tc>
                  <a:txBody>
                    <a:bodyPr/>
                    <a:lstStyle/>
                    <a:p>
                      <a:r>
                        <a:rPr lang="es-MX" sz="1200" dirty="0" smtClean="0"/>
                        <a:t>1001</a:t>
                      </a:r>
                      <a:endParaRPr lang="es-MX" sz="1200" dirty="0"/>
                    </a:p>
                  </a:txBody>
                  <a:tcPr/>
                </a:tc>
                <a:tc>
                  <a:txBody>
                    <a:bodyPr/>
                    <a:lstStyle/>
                    <a:p>
                      <a:r>
                        <a:rPr lang="es-MX" sz="1200" dirty="0" smtClean="0"/>
                        <a:t>Puerta del Sol</a:t>
                      </a:r>
                      <a:endParaRPr lang="es-MX" sz="1200" dirty="0"/>
                    </a:p>
                  </a:txBody>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s-MX" sz="1200" dirty="0" smtClean="0"/>
                        <a:t>Terreno</a:t>
                      </a:r>
                    </a:p>
                    <a:p>
                      <a:endParaRPr lang="es-MX" sz="1200" dirty="0"/>
                    </a:p>
                  </a:txBody>
                  <a:tcPr/>
                </a:tc>
                <a:tc>
                  <a:txBody>
                    <a:bodyPr/>
                    <a:lstStyle/>
                    <a:p>
                      <a:r>
                        <a:rPr lang="es-MX" sz="1200" dirty="0" smtClean="0"/>
                        <a:t>San Eulalio</a:t>
                      </a:r>
                      <a:endParaRPr lang="es-MX" sz="1200" dirty="0"/>
                    </a:p>
                  </a:txBody>
                  <a:tcPr/>
                </a:tc>
                <a:tc>
                  <a:txBody>
                    <a:bodyPr/>
                    <a:lstStyle/>
                    <a:p>
                      <a:r>
                        <a:rPr lang="es-MX" sz="1200" dirty="0" smtClean="0"/>
                        <a:t>4,633.16</a:t>
                      </a:r>
                      <a:endParaRPr lang="es-MX" sz="1200" dirty="0"/>
                    </a:p>
                  </a:txBody>
                  <a:tcPr/>
                </a:tc>
                <a:tc>
                  <a:txBody>
                    <a:bodyPr/>
                    <a:lstStyle/>
                    <a:p>
                      <a:r>
                        <a:rPr lang="es-MX" sz="1200" dirty="0" smtClean="0"/>
                        <a:t>$6,432,470.00</a:t>
                      </a:r>
                      <a:endParaRPr lang="es-MX" sz="1200" dirty="0"/>
                    </a:p>
                  </a:txBody>
                  <a:tcPr/>
                </a:tc>
                <a:tc>
                  <a:txBody>
                    <a:bodyPr/>
                    <a:lstStyle/>
                    <a:p>
                      <a:endParaRPr lang="es-MX" sz="1200" dirty="0"/>
                    </a:p>
                  </a:txBody>
                  <a:tcPr/>
                </a:tc>
                <a:extLst>
                  <a:ext uri="{0D108BD9-81ED-4DB2-BD59-A6C34878D82A}">
                    <a16:rowId xmlns:a16="http://schemas.microsoft.com/office/drawing/2014/main" xmlns="" val="2868374819"/>
                  </a:ext>
                </a:extLst>
              </a:tr>
              <a:tr h="621793">
                <a:tc>
                  <a:txBody>
                    <a:bodyPr/>
                    <a:lstStyle/>
                    <a:p>
                      <a:r>
                        <a:rPr lang="es-MX" sz="1200" dirty="0" smtClean="0"/>
                        <a:t>1002</a:t>
                      </a:r>
                      <a:endParaRPr lang="es-MX" sz="1200" dirty="0"/>
                    </a:p>
                  </a:txBody>
                  <a:tcPr/>
                </a:tc>
                <a:tc>
                  <a:txBody>
                    <a:bodyPr/>
                    <a:lstStyle/>
                    <a:p>
                      <a:r>
                        <a:rPr lang="es-MX" sz="1200" dirty="0" smtClean="0"/>
                        <a:t>Puerta del Sol</a:t>
                      </a:r>
                      <a:endParaRPr lang="es-MX" sz="1200" dirty="0"/>
                    </a:p>
                  </a:txBody>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s-MX" sz="1200" dirty="0" smtClean="0"/>
                        <a:t>Terreno</a:t>
                      </a:r>
                    </a:p>
                    <a:p>
                      <a:endParaRPr lang="es-MX" sz="1200" dirty="0"/>
                    </a:p>
                  </a:txBody>
                  <a:tcPr/>
                </a:tc>
                <a:tc>
                  <a:txBody>
                    <a:bodyPr/>
                    <a:lstStyle/>
                    <a:p>
                      <a:r>
                        <a:rPr lang="es-MX" sz="1200" dirty="0" smtClean="0"/>
                        <a:t>Brisas</a:t>
                      </a:r>
                      <a:r>
                        <a:rPr lang="es-MX" sz="1200" baseline="0" dirty="0" smtClean="0"/>
                        <a:t> y Cerrada del Sereno L-19</a:t>
                      </a:r>
                      <a:endParaRPr lang="es-MX" sz="1200" dirty="0"/>
                    </a:p>
                  </a:txBody>
                  <a:tcPr/>
                </a:tc>
                <a:tc>
                  <a:txBody>
                    <a:bodyPr/>
                    <a:lstStyle/>
                    <a:p>
                      <a:r>
                        <a:rPr lang="es-MX" sz="1200" dirty="0" smtClean="0"/>
                        <a:t>1,155.45</a:t>
                      </a:r>
                      <a:endParaRPr lang="es-MX" sz="1200" dirty="0"/>
                    </a:p>
                  </a:txBody>
                  <a:tcPr/>
                </a:tc>
                <a:tc>
                  <a:txBody>
                    <a:bodyPr/>
                    <a:lstStyle/>
                    <a:p>
                      <a:r>
                        <a:rPr lang="es-MX" sz="1200" dirty="0" smtClean="0"/>
                        <a:t>$1,619,681.25</a:t>
                      </a:r>
                      <a:endParaRPr lang="es-MX" sz="1200" dirty="0"/>
                    </a:p>
                  </a:txBody>
                  <a:tcPr/>
                </a:tc>
                <a:tc>
                  <a:txBody>
                    <a:bodyPr/>
                    <a:lstStyle/>
                    <a:p>
                      <a:endParaRPr lang="es-MX" sz="1200" dirty="0"/>
                    </a:p>
                  </a:txBody>
                  <a:tcPr/>
                </a:tc>
                <a:extLst>
                  <a:ext uri="{0D108BD9-81ED-4DB2-BD59-A6C34878D82A}">
                    <a16:rowId xmlns:a16="http://schemas.microsoft.com/office/drawing/2014/main" xmlns="" val="1733392224"/>
                  </a:ext>
                </a:extLst>
              </a:tr>
              <a:tr h="621793">
                <a:tc>
                  <a:txBody>
                    <a:bodyPr/>
                    <a:lstStyle/>
                    <a:p>
                      <a:r>
                        <a:rPr lang="es-MX" sz="1200" dirty="0" smtClean="0"/>
                        <a:t>626</a:t>
                      </a:r>
                      <a:endParaRPr lang="es-MX" sz="1200" dirty="0"/>
                    </a:p>
                  </a:txBody>
                  <a:tcPr/>
                </a:tc>
                <a:tc>
                  <a:txBody>
                    <a:bodyPr/>
                    <a:lstStyle/>
                    <a:p>
                      <a:r>
                        <a:rPr lang="es-MX" sz="1200" dirty="0" smtClean="0"/>
                        <a:t>El Jordán</a:t>
                      </a:r>
                      <a:endParaRPr lang="es-MX" sz="1200" dirty="0"/>
                    </a:p>
                  </a:txBody>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s-MX" sz="1200" dirty="0" smtClean="0"/>
                        <a:t>Terreno</a:t>
                      </a:r>
                    </a:p>
                    <a:p>
                      <a:endParaRPr lang="es-MX" sz="1200" dirty="0"/>
                    </a:p>
                  </a:txBody>
                  <a:tcPr/>
                </a:tc>
                <a:tc>
                  <a:txBody>
                    <a:bodyPr/>
                    <a:lstStyle/>
                    <a:p>
                      <a:r>
                        <a:rPr lang="es-MX" sz="1200" dirty="0" smtClean="0"/>
                        <a:t>Av.</a:t>
                      </a:r>
                      <a:r>
                        <a:rPr lang="es-MX" sz="1200" baseline="0" dirty="0" smtClean="0"/>
                        <a:t> El Jordán y Hebrón</a:t>
                      </a:r>
                      <a:endParaRPr lang="es-MX" sz="1200" dirty="0"/>
                    </a:p>
                  </a:txBody>
                  <a:tcPr/>
                </a:tc>
                <a:tc>
                  <a:txBody>
                    <a:bodyPr/>
                    <a:lstStyle/>
                    <a:p>
                      <a:r>
                        <a:rPr lang="es-MX" sz="1200" dirty="0" smtClean="0"/>
                        <a:t>3,474.00</a:t>
                      </a:r>
                      <a:endParaRPr lang="es-MX" sz="1200" dirty="0"/>
                    </a:p>
                  </a:txBody>
                  <a:tcPr/>
                </a:tc>
                <a:tc>
                  <a:txBody>
                    <a:bodyPr/>
                    <a:lstStyle/>
                    <a:p>
                      <a:r>
                        <a:rPr lang="es-MX" sz="1200" dirty="0" smtClean="0"/>
                        <a:t>$4,776,392.50</a:t>
                      </a:r>
                      <a:endParaRPr lang="es-MX" sz="1200" dirty="0"/>
                    </a:p>
                  </a:txBody>
                  <a:tcPr/>
                </a:tc>
                <a:tc>
                  <a:txBody>
                    <a:bodyPr/>
                    <a:lstStyle/>
                    <a:p>
                      <a:endParaRPr lang="es-MX" sz="1200"/>
                    </a:p>
                  </a:txBody>
                  <a:tcPr/>
                </a:tc>
                <a:extLst>
                  <a:ext uri="{0D108BD9-81ED-4DB2-BD59-A6C34878D82A}">
                    <a16:rowId xmlns:a16="http://schemas.microsoft.com/office/drawing/2014/main" xmlns="" val="3812249467"/>
                  </a:ext>
                </a:extLst>
              </a:tr>
              <a:tr h="621793">
                <a:tc>
                  <a:txBody>
                    <a:bodyPr/>
                    <a:lstStyle/>
                    <a:p>
                      <a:r>
                        <a:rPr lang="es-MX" sz="1200" dirty="0" smtClean="0"/>
                        <a:t>623</a:t>
                      </a:r>
                      <a:endParaRPr lang="es-MX" sz="1200" dirty="0"/>
                    </a:p>
                  </a:txBody>
                  <a:tcPr/>
                </a:tc>
                <a:tc>
                  <a:txBody>
                    <a:bodyPr/>
                    <a:lstStyle/>
                    <a:p>
                      <a:r>
                        <a:rPr lang="es-MX" sz="1200" dirty="0" smtClean="0"/>
                        <a:t>El Jordán</a:t>
                      </a:r>
                      <a:endParaRPr lang="es-MX" sz="1200" dirty="0"/>
                    </a:p>
                  </a:txBody>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s-MX" sz="1200" dirty="0" smtClean="0"/>
                        <a:t>Terreno</a:t>
                      </a:r>
                    </a:p>
                    <a:p>
                      <a:endParaRPr lang="es-MX" sz="1200" dirty="0"/>
                    </a:p>
                  </a:txBody>
                  <a:tcPr/>
                </a:tc>
                <a:tc>
                  <a:txBody>
                    <a:bodyPr/>
                    <a:lstStyle/>
                    <a:p>
                      <a:r>
                        <a:rPr lang="es-MX" sz="1200" dirty="0" smtClean="0"/>
                        <a:t>Av. El Jordán y</a:t>
                      </a:r>
                      <a:r>
                        <a:rPr lang="es-MX" sz="1200" baseline="0" dirty="0" smtClean="0"/>
                        <a:t> </a:t>
                      </a:r>
                      <a:r>
                        <a:rPr lang="es-MX" sz="1200" baseline="0" dirty="0" err="1" smtClean="0"/>
                        <a:t>Mizpa</a:t>
                      </a:r>
                      <a:endParaRPr lang="es-MX" sz="1200" dirty="0"/>
                    </a:p>
                  </a:txBody>
                  <a:tcPr/>
                </a:tc>
                <a:tc>
                  <a:txBody>
                    <a:bodyPr/>
                    <a:lstStyle/>
                    <a:p>
                      <a:r>
                        <a:rPr lang="es-MX" sz="1200" dirty="0" smtClean="0"/>
                        <a:t>5,792.00</a:t>
                      </a:r>
                      <a:endParaRPr lang="es-MX" sz="1200" dirty="0"/>
                    </a:p>
                  </a:txBody>
                  <a:tcPr/>
                </a:tc>
                <a:tc>
                  <a:txBody>
                    <a:bodyPr/>
                    <a:lstStyle/>
                    <a:p>
                      <a:r>
                        <a:rPr lang="es-MX" sz="1200" dirty="0" smtClean="0"/>
                        <a:t>$8,721,675.00</a:t>
                      </a:r>
                      <a:endParaRPr lang="es-MX" sz="1200" dirty="0"/>
                    </a:p>
                  </a:txBody>
                  <a:tcPr/>
                </a:tc>
                <a:tc>
                  <a:txBody>
                    <a:bodyPr/>
                    <a:lstStyle/>
                    <a:p>
                      <a:endParaRPr lang="es-MX" sz="1200"/>
                    </a:p>
                  </a:txBody>
                  <a:tcPr/>
                </a:tc>
                <a:extLst>
                  <a:ext uri="{0D108BD9-81ED-4DB2-BD59-A6C34878D82A}">
                    <a16:rowId xmlns:a16="http://schemas.microsoft.com/office/drawing/2014/main" xmlns="" val="4279391351"/>
                  </a:ext>
                </a:extLst>
              </a:tr>
              <a:tr h="621793">
                <a:tc>
                  <a:txBody>
                    <a:bodyPr/>
                    <a:lstStyle/>
                    <a:p>
                      <a:r>
                        <a:rPr lang="es-MX" sz="1200" dirty="0" smtClean="0"/>
                        <a:t>625</a:t>
                      </a:r>
                      <a:endParaRPr lang="es-MX" sz="1200" dirty="0"/>
                    </a:p>
                  </a:txBody>
                  <a:tcPr/>
                </a:tc>
                <a:tc>
                  <a:txBody>
                    <a:bodyPr/>
                    <a:lstStyle/>
                    <a:p>
                      <a:r>
                        <a:rPr lang="es-MX" sz="1200" dirty="0" smtClean="0"/>
                        <a:t>El Jordán</a:t>
                      </a:r>
                      <a:endParaRPr lang="es-MX" sz="1200" dirty="0"/>
                    </a:p>
                  </a:txBody>
                  <a:tcPr/>
                </a:tc>
                <a:tc>
                  <a:txBody>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s-MX" sz="1200" dirty="0" smtClean="0"/>
                        <a:t>Terreno</a:t>
                      </a:r>
                    </a:p>
                    <a:p>
                      <a:endParaRPr lang="es-MX" sz="1200" dirty="0"/>
                    </a:p>
                  </a:txBody>
                  <a:tcPr/>
                </a:tc>
                <a:tc>
                  <a:txBody>
                    <a:bodyPr/>
                    <a:lstStyle/>
                    <a:p>
                      <a:r>
                        <a:rPr lang="es-MX" sz="1200" dirty="0" smtClean="0"/>
                        <a:t>Av.</a:t>
                      </a:r>
                      <a:r>
                        <a:rPr lang="es-MX" sz="1200" baseline="0" dirty="0" smtClean="0"/>
                        <a:t> El Jordán y </a:t>
                      </a:r>
                      <a:r>
                        <a:rPr lang="es-MX" sz="1200" baseline="0" dirty="0" err="1" smtClean="0"/>
                        <a:t>Timna</a:t>
                      </a:r>
                      <a:endParaRPr lang="es-MX" sz="1200" dirty="0"/>
                    </a:p>
                  </a:txBody>
                  <a:tcPr/>
                </a:tc>
                <a:tc>
                  <a:txBody>
                    <a:bodyPr/>
                    <a:lstStyle/>
                    <a:p>
                      <a:r>
                        <a:rPr lang="es-MX" sz="1200" dirty="0" smtClean="0"/>
                        <a:t>3,421.00</a:t>
                      </a:r>
                      <a:endParaRPr lang="es-MX" sz="1200" dirty="0"/>
                    </a:p>
                  </a:txBody>
                  <a:tcPr/>
                </a:tc>
                <a:tc>
                  <a:txBody>
                    <a:bodyPr/>
                    <a:lstStyle/>
                    <a:p>
                      <a:r>
                        <a:rPr lang="es-MX" sz="1200" dirty="0" smtClean="0"/>
                        <a:t>$4,704,466.25</a:t>
                      </a:r>
                      <a:endParaRPr lang="es-MX" sz="1200" dirty="0"/>
                    </a:p>
                  </a:txBody>
                  <a:tcPr/>
                </a:tc>
                <a:tc>
                  <a:txBody>
                    <a:bodyPr/>
                    <a:lstStyle/>
                    <a:p>
                      <a:endParaRPr lang="es-MX" sz="1200" dirty="0"/>
                    </a:p>
                  </a:txBody>
                  <a:tcPr/>
                </a:tc>
                <a:extLst>
                  <a:ext uri="{0D108BD9-81ED-4DB2-BD59-A6C34878D82A}">
                    <a16:rowId xmlns:a16="http://schemas.microsoft.com/office/drawing/2014/main" xmlns="" val="671099022"/>
                  </a:ext>
                </a:extLst>
              </a:tr>
            </a:tbl>
          </a:graphicData>
        </a:graphic>
      </p:graphicFrame>
      <p:sp>
        <p:nvSpPr>
          <p:cNvPr id="4" name="Marcador de número de diapositiva 3"/>
          <p:cNvSpPr>
            <a:spLocks noGrp="1"/>
          </p:cNvSpPr>
          <p:nvPr>
            <p:ph type="sldNum" sz="quarter" idx="4"/>
          </p:nvPr>
        </p:nvSpPr>
        <p:spPr/>
        <p:txBody>
          <a:bodyPr/>
          <a:lstStyle/>
          <a:p>
            <a:fld id="{08DCC1CA-BC64-9342-9FC6-0A703FD15379}" type="slidenum">
              <a:rPr lang="en-US" smtClean="0"/>
              <a:t>65</a:t>
            </a:fld>
            <a:endParaRPr lang="en-US" dirty="0"/>
          </a:p>
        </p:txBody>
      </p:sp>
      <p:sp>
        <p:nvSpPr>
          <p:cNvPr id="2" name="Título 1"/>
          <p:cNvSpPr>
            <a:spLocks noGrp="1"/>
          </p:cNvSpPr>
          <p:nvPr>
            <p:ph type="title" idx="4294967295"/>
          </p:nvPr>
        </p:nvSpPr>
        <p:spPr>
          <a:xfrm>
            <a:off x="1725768" y="63227"/>
            <a:ext cx="6712291" cy="490565"/>
          </a:xfrm>
          <a:prstGeom prst="rect">
            <a:avLst/>
          </a:prstGeom>
        </p:spPr>
        <p:txBody>
          <a:bodyPr/>
          <a:lstStyle/>
          <a:p>
            <a:pPr algn="ctr"/>
            <a:r>
              <a:rPr lang="es-MX" sz="2400" b="1" dirty="0" smtClean="0">
                <a:solidFill>
                  <a:srgbClr val="FFFFFF"/>
                </a:solidFill>
              </a:rPr>
              <a:t>Asuntos Varios –  Tonalá</a:t>
            </a:r>
            <a:endParaRPr lang="es-MX" sz="2400" dirty="0">
              <a:solidFill>
                <a:srgbClr val="FFFFFF"/>
              </a:solidFill>
            </a:endParaRPr>
          </a:p>
        </p:txBody>
      </p:sp>
      <p:sp>
        <p:nvSpPr>
          <p:cNvPr id="6" name="CuadroTexto 5"/>
          <p:cNvSpPr txBox="1"/>
          <p:nvPr/>
        </p:nvSpPr>
        <p:spPr>
          <a:xfrm>
            <a:off x="198569" y="684824"/>
            <a:ext cx="5847009" cy="369332"/>
          </a:xfrm>
          <a:prstGeom prst="rect">
            <a:avLst/>
          </a:prstGeom>
          <a:noFill/>
        </p:spPr>
        <p:txBody>
          <a:bodyPr wrap="square" rtlCol="0">
            <a:spAutoFit/>
          </a:bodyPr>
          <a:lstStyle/>
          <a:p>
            <a:pPr marL="285750" indent="-285750">
              <a:buFont typeface="Wingdings" panose="05000000000000000000" pitchFamily="2" charset="2"/>
              <a:buChar char="§"/>
            </a:pPr>
            <a:r>
              <a:rPr lang="es-MX" dirty="0" smtClean="0"/>
              <a:t>Predios para Dación en Pago - Tonalá</a:t>
            </a:r>
            <a:endParaRPr lang="es-MX" dirty="0"/>
          </a:p>
        </p:txBody>
      </p:sp>
      <p:pic>
        <p:nvPicPr>
          <p:cNvPr id="10" name="Imagen 9">
            <a:hlinkClick r:id="rId2" action="ppaction://hlinkfile"/>
          </p:cNvPr>
          <p:cNvPicPr>
            <a:picLocks noChangeAspect="1"/>
          </p:cNvPicPr>
          <p:nvPr/>
        </p:nvPicPr>
        <p:blipFill>
          <a:blip r:embed="rId3"/>
          <a:stretch>
            <a:fillRect/>
          </a:stretch>
        </p:blipFill>
        <p:spPr>
          <a:xfrm>
            <a:off x="7831958" y="773029"/>
            <a:ext cx="396274" cy="402371"/>
          </a:xfrm>
          <a:prstGeom prst="rect">
            <a:avLst/>
          </a:prstGeom>
        </p:spPr>
      </p:pic>
      <p:sp>
        <p:nvSpPr>
          <p:cNvPr id="13" name="17 CuadroTexto"/>
          <p:cNvSpPr txBox="1"/>
          <p:nvPr/>
        </p:nvSpPr>
        <p:spPr>
          <a:xfrm>
            <a:off x="7622128" y="1180722"/>
            <a:ext cx="815931" cy="246221"/>
          </a:xfrm>
          <a:prstGeom prst="rect">
            <a:avLst/>
          </a:prstGeom>
          <a:noFill/>
        </p:spPr>
        <p:txBody>
          <a:bodyPr wrap="square" rtlCol="0">
            <a:spAutoFit/>
          </a:bodyPr>
          <a:lstStyle/>
          <a:p>
            <a:pPr algn="ctr"/>
            <a:r>
              <a:rPr lang="es-MX" sz="1000" b="1" dirty="0" smtClean="0">
                <a:solidFill>
                  <a:schemeClr val="bg1">
                    <a:lumMod val="50000"/>
                  </a:schemeClr>
                </a:solidFill>
              </a:rPr>
              <a:t>Oficio</a:t>
            </a:r>
            <a:endParaRPr lang="es-MX" sz="1000" b="1" dirty="0">
              <a:solidFill>
                <a:schemeClr val="bg1">
                  <a:lumMod val="50000"/>
                </a:schemeClr>
              </a:solidFill>
            </a:endParaRPr>
          </a:p>
        </p:txBody>
      </p:sp>
      <p:pic>
        <p:nvPicPr>
          <p:cNvPr id="14" name="Imagen 13">
            <a:hlinkClick r:id="rId4" action="ppaction://hlinkfile"/>
          </p:cNvPr>
          <p:cNvPicPr>
            <a:picLocks noChangeAspect="1"/>
          </p:cNvPicPr>
          <p:nvPr/>
        </p:nvPicPr>
        <p:blipFill>
          <a:blip r:embed="rId3"/>
          <a:stretch>
            <a:fillRect/>
          </a:stretch>
        </p:blipFill>
        <p:spPr>
          <a:xfrm>
            <a:off x="7040767" y="2406193"/>
            <a:ext cx="396274" cy="402371"/>
          </a:xfrm>
          <a:prstGeom prst="rect">
            <a:avLst/>
          </a:prstGeom>
        </p:spPr>
      </p:pic>
      <p:sp>
        <p:nvSpPr>
          <p:cNvPr id="17" name="17 CuadroTexto"/>
          <p:cNvSpPr txBox="1"/>
          <p:nvPr/>
        </p:nvSpPr>
        <p:spPr>
          <a:xfrm>
            <a:off x="6830938" y="2790903"/>
            <a:ext cx="815931" cy="246221"/>
          </a:xfrm>
          <a:prstGeom prst="rect">
            <a:avLst/>
          </a:prstGeom>
          <a:noFill/>
        </p:spPr>
        <p:txBody>
          <a:bodyPr wrap="square" rtlCol="0">
            <a:spAutoFit/>
          </a:bodyPr>
          <a:lstStyle/>
          <a:p>
            <a:pPr algn="ctr"/>
            <a:r>
              <a:rPr lang="es-MX" sz="1000" b="1" dirty="0" smtClean="0">
                <a:solidFill>
                  <a:schemeClr val="bg1">
                    <a:lumMod val="50000"/>
                  </a:schemeClr>
                </a:solidFill>
              </a:rPr>
              <a:t>139</a:t>
            </a:r>
            <a:endParaRPr lang="es-MX" sz="1000" b="1" dirty="0">
              <a:solidFill>
                <a:schemeClr val="bg1">
                  <a:lumMod val="50000"/>
                </a:schemeClr>
              </a:solidFill>
            </a:endParaRPr>
          </a:p>
        </p:txBody>
      </p:sp>
      <p:pic>
        <p:nvPicPr>
          <p:cNvPr id="21" name="Imagen 20">
            <a:hlinkClick r:id="rId5" action="ppaction://hlinkfile"/>
          </p:cNvPr>
          <p:cNvPicPr>
            <a:picLocks noChangeAspect="1"/>
          </p:cNvPicPr>
          <p:nvPr/>
        </p:nvPicPr>
        <p:blipFill>
          <a:blip r:embed="rId3"/>
          <a:stretch>
            <a:fillRect/>
          </a:stretch>
        </p:blipFill>
        <p:spPr>
          <a:xfrm>
            <a:off x="7040767" y="3625738"/>
            <a:ext cx="396274" cy="402371"/>
          </a:xfrm>
          <a:prstGeom prst="rect">
            <a:avLst/>
          </a:prstGeom>
        </p:spPr>
      </p:pic>
      <p:pic>
        <p:nvPicPr>
          <p:cNvPr id="22" name="Imagen 21">
            <a:hlinkClick r:id="rId6" action="ppaction://hlinkfile"/>
          </p:cNvPr>
          <p:cNvPicPr>
            <a:picLocks noChangeAspect="1"/>
          </p:cNvPicPr>
          <p:nvPr/>
        </p:nvPicPr>
        <p:blipFill>
          <a:blip r:embed="rId3"/>
          <a:stretch>
            <a:fillRect/>
          </a:stretch>
        </p:blipFill>
        <p:spPr>
          <a:xfrm>
            <a:off x="7040767" y="3051106"/>
            <a:ext cx="396274" cy="402371"/>
          </a:xfrm>
          <a:prstGeom prst="rect">
            <a:avLst/>
          </a:prstGeom>
        </p:spPr>
      </p:pic>
      <p:sp>
        <p:nvSpPr>
          <p:cNvPr id="23" name="17 CuadroTexto"/>
          <p:cNvSpPr txBox="1"/>
          <p:nvPr/>
        </p:nvSpPr>
        <p:spPr>
          <a:xfrm>
            <a:off x="6830938" y="3442477"/>
            <a:ext cx="815931" cy="246221"/>
          </a:xfrm>
          <a:prstGeom prst="rect">
            <a:avLst/>
          </a:prstGeom>
          <a:noFill/>
        </p:spPr>
        <p:txBody>
          <a:bodyPr wrap="square" rtlCol="0">
            <a:spAutoFit/>
          </a:bodyPr>
          <a:lstStyle/>
          <a:p>
            <a:pPr algn="ctr"/>
            <a:r>
              <a:rPr lang="es-MX" sz="1000" b="1" dirty="0" smtClean="0">
                <a:solidFill>
                  <a:schemeClr val="bg1">
                    <a:lumMod val="50000"/>
                  </a:schemeClr>
                </a:solidFill>
              </a:rPr>
              <a:t>1000</a:t>
            </a:r>
            <a:endParaRPr lang="es-MX" sz="1000" b="1" dirty="0">
              <a:solidFill>
                <a:schemeClr val="bg1">
                  <a:lumMod val="50000"/>
                </a:schemeClr>
              </a:solidFill>
            </a:endParaRPr>
          </a:p>
        </p:txBody>
      </p:sp>
      <p:sp>
        <p:nvSpPr>
          <p:cNvPr id="24" name="17 CuadroTexto"/>
          <p:cNvSpPr txBox="1"/>
          <p:nvPr/>
        </p:nvSpPr>
        <p:spPr>
          <a:xfrm>
            <a:off x="6830938" y="4010448"/>
            <a:ext cx="815931" cy="246221"/>
          </a:xfrm>
          <a:prstGeom prst="rect">
            <a:avLst/>
          </a:prstGeom>
          <a:noFill/>
        </p:spPr>
        <p:txBody>
          <a:bodyPr wrap="square" rtlCol="0">
            <a:spAutoFit/>
          </a:bodyPr>
          <a:lstStyle/>
          <a:p>
            <a:pPr algn="ctr"/>
            <a:r>
              <a:rPr lang="es-MX" sz="1000" b="1" dirty="0" smtClean="0">
                <a:solidFill>
                  <a:schemeClr val="bg1">
                    <a:lumMod val="50000"/>
                  </a:schemeClr>
                </a:solidFill>
              </a:rPr>
              <a:t>1001</a:t>
            </a:r>
            <a:endParaRPr lang="es-MX" sz="1000" b="1" dirty="0">
              <a:solidFill>
                <a:schemeClr val="bg1">
                  <a:lumMod val="50000"/>
                </a:schemeClr>
              </a:solidFill>
            </a:endParaRPr>
          </a:p>
        </p:txBody>
      </p:sp>
      <p:pic>
        <p:nvPicPr>
          <p:cNvPr id="25" name="Imagen 24">
            <a:hlinkClick r:id="rId7" action="ppaction://hlinkfile"/>
          </p:cNvPr>
          <p:cNvPicPr>
            <a:picLocks noChangeAspect="1"/>
          </p:cNvPicPr>
          <p:nvPr/>
        </p:nvPicPr>
        <p:blipFill>
          <a:blip r:embed="rId3"/>
          <a:stretch>
            <a:fillRect/>
          </a:stretch>
        </p:blipFill>
        <p:spPr>
          <a:xfrm>
            <a:off x="7040767" y="4863207"/>
            <a:ext cx="396274" cy="402371"/>
          </a:xfrm>
          <a:prstGeom prst="rect">
            <a:avLst/>
          </a:prstGeom>
        </p:spPr>
      </p:pic>
      <p:pic>
        <p:nvPicPr>
          <p:cNvPr id="26" name="Imagen 25">
            <a:hlinkClick r:id="rId8" action="ppaction://hlinkfile"/>
          </p:cNvPr>
          <p:cNvPicPr>
            <a:picLocks noChangeAspect="1"/>
          </p:cNvPicPr>
          <p:nvPr/>
        </p:nvPicPr>
        <p:blipFill>
          <a:blip r:embed="rId3"/>
          <a:stretch>
            <a:fillRect/>
          </a:stretch>
        </p:blipFill>
        <p:spPr>
          <a:xfrm>
            <a:off x="7045906" y="4256669"/>
            <a:ext cx="396274" cy="402371"/>
          </a:xfrm>
          <a:prstGeom prst="rect">
            <a:avLst/>
          </a:prstGeom>
        </p:spPr>
      </p:pic>
      <p:sp>
        <p:nvSpPr>
          <p:cNvPr id="27" name="17 CuadroTexto"/>
          <p:cNvSpPr txBox="1"/>
          <p:nvPr/>
        </p:nvSpPr>
        <p:spPr>
          <a:xfrm>
            <a:off x="6836077" y="4648040"/>
            <a:ext cx="815931" cy="246221"/>
          </a:xfrm>
          <a:prstGeom prst="rect">
            <a:avLst/>
          </a:prstGeom>
          <a:noFill/>
        </p:spPr>
        <p:txBody>
          <a:bodyPr wrap="square" rtlCol="0">
            <a:spAutoFit/>
          </a:bodyPr>
          <a:lstStyle/>
          <a:p>
            <a:pPr algn="ctr"/>
            <a:r>
              <a:rPr lang="es-MX" sz="1000" b="1" dirty="0" smtClean="0">
                <a:solidFill>
                  <a:schemeClr val="bg1">
                    <a:lumMod val="50000"/>
                  </a:schemeClr>
                </a:solidFill>
              </a:rPr>
              <a:t>1002</a:t>
            </a:r>
            <a:endParaRPr lang="es-MX" sz="1000" b="1" dirty="0">
              <a:solidFill>
                <a:schemeClr val="bg1">
                  <a:lumMod val="50000"/>
                </a:schemeClr>
              </a:solidFill>
            </a:endParaRPr>
          </a:p>
        </p:txBody>
      </p:sp>
      <p:sp>
        <p:nvSpPr>
          <p:cNvPr id="28" name="17 CuadroTexto"/>
          <p:cNvSpPr txBox="1"/>
          <p:nvPr/>
        </p:nvSpPr>
        <p:spPr>
          <a:xfrm>
            <a:off x="6830938" y="5247917"/>
            <a:ext cx="815931" cy="246221"/>
          </a:xfrm>
          <a:prstGeom prst="rect">
            <a:avLst/>
          </a:prstGeom>
          <a:noFill/>
        </p:spPr>
        <p:txBody>
          <a:bodyPr wrap="square" rtlCol="0">
            <a:spAutoFit/>
          </a:bodyPr>
          <a:lstStyle/>
          <a:p>
            <a:pPr algn="ctr"/>
            <a:r>
              <a:rPr lang="es-MX" sz="1000" b="1" dirty="0" smtClean="0">
                <a:solidFill>
                  <a:schemeClr val="bg1">
                    <a:lumMod val="50000"/>
                  </a:schemeClr>
                </a:solidFill>
              </a:rPr>
              <a:t>626</a:t>
            </a:r>
            <a:endParaRPr lang="es-MX" sz="1000" b="1" dirty="0">
              <a:solidFill>
                <a:schemeClr val="bg1">
                  <a:lumMod val="50000"/>
                </a:schemeClr>
              </a:solidFill>
            </a:endParaRPr>
          </a:p>
        </p:txBody>
      </p:sp>
      <p:pic>
        <p:nvPicPr>
          <p:cNvPr id="29" name="Imagen 28">
            <a:hlinkClick r:id="rId9" action="ppaction://hlinkfile"/>
          </p:cNvPr>
          <p:cNvPicPr>
            <a:picLocks noChangeAspect="1"/>
          </p:cNvPicPr>
          <p:nvPr/>
        </p:nvPicPr>
        <p:blipFill>
          <a:blip r:embed="rId3"/>
          <a:stretch>
            <a:fillRect/>
          </a:stretch>
        </p:blipFill>
        <p:spPr>
          <a:xfrm>
            <a:off x="7044756" y="6120029"/>
            <a:ext cx="396274" cy="402371"/>
          </a:xfrm>
          <a:prstGeom prst="rect">
            <a:avLst/>
          </a:prstGeom>
        </p:spPr>
      </p:pic>
      <p:pic>
        <p:nvPicPr>
          <p:cNvPr id="30" name="Imagen 29">
            <a:hlinkClick r:id="rId10" action="ppaction://hlinkfile"/>
          </p:cNvPr>
          <p:cNvPicPr>
            <a:picLocks noChangeAspect="1"/>
          </p:cNvPicPr>
          <p:nvPr/>
        </p:nvPicPr>
        <p:blipFill>
          <a:blip r:embed="rId3"/>
          <a:stretch>
            <a:fillRect/>
          </a:stretch>
        </p:blipFill>
        <p:spPr>
          <a:xfrm>
            <a:off x="7040767" y="5483199"/>
            <a:ext cx="396274" cy="391371"/>
          </a:xfrm>
          <a:prstGeom prst="rect">
            <a:avLst/>
          </a:prstGeom>
        </p:spPr>
      </p:pic>
      <p:sp>
        <p:nvSpPr>
          <p:cNvPr id="31" name="17 CuadroTexto"/>
          <p:cNvSpPr txBox="1"/>
          <p:nvPr/>
        </p:nvSpPr>
        <p:spPr>
          <a:xfrm>
            <a:off x="6830938" y="5874570"/>
            <a:ext cx="815931" cy="246221"/>
          </a:xfrm>
          <a:prstGeom prst="rect">
            <a:avLst/>
          </a:prstGeom>
          <a:noFill/>
        </p:spPr>
        <p:txBody>
          <a:bodyPr wrap="square" rtlCol="0">
            <a:spAutoFit/>
          </a:bodyPr>
          <a:lstStyle/>
          <a:p>
            <a:pPr algn="ctr"/>
            <a:r>
              <a:rPr lang="es-MX" sz="1000" b="1" dirty="0" smtClean="0">
                <a:solidFill>
                  <a:schemeClr val="bg1">
                    <a:lumMod val="50000"/>
                  </a:schemeClr>
                </a:solidFill>
              </a:rPr>
              <a:t>623</a:t>
            </a:r>
            <a:endParaRPr lang="es-MX" sz="1000" b="1" dirty="0">
              <a:solidFill>
                <a:schemeClr val="bg1">
                  <a:lumMod val="50000"/>
                </a:schemeClr>
              </a:solidFill>
            </a:endParaRPr>
          </a:p>
        </p:txBody>
      </p:sp>
      <p:sp>
        <p:nvSpPr>
          <p:cNvPr id="32" name="17 CuadroTexto"/>
          <p:cNvSpPr txBox="1"/>
          <p:nvPr/>
        </p:nvSpPr>
        <p:spPr>
          <a:xfrm>
            <a:off x="6834927" y="6504739"/>
            <a:ext cx="815931" cy="246221"/>
          </a:xfrm>
          <a:prstGeom prst="rect">
            <a:avLst/>
          </a:prstGeom>
          <a:noFill/>
        </p:spPr>
        <p:txBody>
          <a:bodyPr wrap="square" rtlCol="0">
            <a:spAutoFit/>
          </a:bodyPr>
          <a:lstStyle/>
          <a:p>
            <a:pPr algn="ctr"/>
            <a:r>
              <a:rPr lang="es-MX" sz="1000" b="1" dirty="0" smtClean="0">
                <a:solidFill>
                  <a:schemeClr val="bg1">
                    <a:lumMod val="50000"/>
                  </a:schemeClr>
                </a:solidFill>
              </a:rPr>
              <a:t>625</a:t>
            </a:r>
            <a:endParaRPr lang="es-MX" sz="1000" b="1" dirty="0">
              <a:solidFill>
                <a:schemeClr val="bg1">
                  <a:lumMod val="50000"/>
                </a:schemeClr>
              </a:solidFill>
            </a:endParaRPr>
          </a:p>
        </p:txBody>
      </p:sp>
      <p:pic>
        <p:nvPicPr>
          <p:cNvPr id="33" name="Imagen 32">
            <a:hlinkClick r:id="rId11" action="ppaction://hlinkfile"/>
          </p:cNvPr>
          <p:cNvPicPr>
            <a:picLocks noChangeAspect="1"/>
          </p:cNvPicPr>
          <p:nvPr/>
        </p:nvPicPr>
        <p:blipFill>
          <a:blip r:embed="rId3"/>
          <a:stretch>
            <a:fillRect/>
          </a:stretch>
        </p:blipFill>
        <p:spPr>
          <a:xfrm>
            <a:off x="7033579" y="1778826"/>
            <a:ext cx="396274" cy="402371"/>
          </a:xfrm>
          <a:prstGeom prst="rect">
            <a:avLst/>
          </a:prstGeom>
        </p:spPr>
      </p:pic>
      <p:sp>
        <p:nvSpPr>
          <p:cNvPr id="34" name="17 CuadroTexto"/>
          <p:cNvSpPr txBox="1"/>
          <p:nvPr/>
        </p:nvSpPr>
        <p:spPr>
          <a:xfrm>
            <a:off x="6823750" y="2170197"/>
            <a:ext cx="815931" cy="246221"/>
          </a:xfrm>
          <a:prstGeom prst="rect">
            <a:avLst/>
          </a:prstGeom>
          <a:noFill/>
        </p:spPr>
        <p:txBody>
          <a:bodyPr wrap="square" rtlCol="0">
            <a:spAutoFit/>
          </a:bodyPr>
          <a:lstStyle/>
          <a:p>
            <a:pPr algn="ctr"/>
            <a:r>
              <a:rPr lang="es-MX" sz="1000" b="1" dirty="0" smtClean="0">
                <a:solidFill>
                  <a:schemeClr val="bg1">
                    <a:lumMod val="50000"/>
                  </a:schemeClr>
                </a:solidFill>
              </a:rPr>
              <a:t>136</a:t>
            </a:r>
            <a:endParaRPr lang="es-MX" sz="1000" b="1" dirty="0">
              <a:solidFill>
                <a:schemeClr val="bg1">
                  <a:lumMod val="50000"/>
                </a:schemeClr>
              </a:solidFill>
            </a:endParaRPr>
          </a:p>
        </p:txBody>
      </p:sp>
    </p:spTree>
    <p:extLst>
      <p:ext uri="{BB962C8B-B14F-4D97-AF65-F5344CB8AC3E}">
        <p14:creationId xmlns:p14="http://schemas.microsoft.com/office/powerpoint/2010/main" val="329643209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11. Asuntos Varios</a:t>
            </a:r>
            <a:r>
              <a:rPr lang="es-MX" u="sng" dirty="0">
                <a:solidFill>
                  <a:schemeClr val="tx1">
                    <a:lumMod val="65000"/>
                    <a:lumOff val="35000"/>
                  </a:schemeClr>
                </a:solidFill>
                <a:effectLst>
                  <a:outerShdw blurRad="38100" dist="38100" dir="2700000" algn="tl">
                    <a:srgbClr val="000000">
                      <a:alpha val="43137"/>
                    </a:srgbClr>
                  </a:outerShdw>
                </a:effectLst>
              </a:rPr>
              <a:t> </a:t>
            </a:r>
            <a:endParaRPr lang="es-MX" dirty="0"/>
          </a:p>
        </p:txBody>
      </p:sp>
      <p:sp>
        <p:nvSpPr>
          <p:cNvPr id="3" name="Subtítulo 2"/>
          <p:cNvSpPr>
            <a:spLocks noGrp="1"/>
          </p:cNvSpPr>
          <p:nvPr>
            <p:ph type="subTitle" idx="1"/>
          </p:nvPr>
        </p:nvSpPr>
        <p:spPr/>
        <p:txBody>
          <a:bodyPr/>
          <a:lstStyle/>
          <a:p>
            <a:r>
              <a:rPr lang="es-MX" dirty="0"/>
              <a:t>11.2- Ajuste a Proyectos Inmobiliarios aprobados en Sesión </a:t>
            </a:r>
            <a:r>
              <a:rPr lang="es-MX" dirty="0" smtClean="0"/>
              <a:t>05/2020</a:t>
            </a:r>
            <a:endParaRPr lang="es-MX" dirty="0"/>
          </a:p>
        </p:txBody>
      </p:sp>
      <p:sp>
        <p:nvSpPr>
          <p:cNvPr id="4" name="Marcador de número de diapositiva 3"/>
          <p:cNvSpPr>
            <a:spLocks noGrp="1"/>
          </p:cNvSpPr>
          <p:nvPr>
            <p:ph type="sldNum" sz="quarter" idx="12"/>
          </p:nvPr>
        </p:nvSpPr>
        <p:spPr/>
        <p:txBody>
          <a:bodyPr/>
          <a:lstStyle/>
          <a:p>
            <a:fld id="{F2D7C680-8E06-4DD0-96D9-2FF76E72A6BB}" type="slidenum">
              <a:rPr lang="es-MX" smtClean="0">
                <a:solidFill>
                  <a:prstClr val="black">
                    <a:tint val="75000"/>
                  </a:prstClr>
                </a:solidFill>
              </a:rPr>
              <a:pPr/>
              <a:t>66</a:t>
            </a:fld>
            <a:endParaRPr lang="es-MX" dirty="0">
              <a:solidFill>
                <a:prstClr val="black">
                  <a:tint val="75000"/>
                </a:prstClr>
              </a:solidFill>
            </a:endParaRPr>
          </a:p>
        </p:txBody>
      </p:sp>
    </p:spTree>
    <p:extLst>
      <p:ext uri="{BB962C8B-B14F-4D97-AF65-F5344CB8AC3E}">
        <p14:creationId xmlns:p14="http://schemas.microsoft.com/office/powerpoint/2010/main" val="189457407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365553" y="1908349"/>
            <a:ext cx="8321247" cy="3178806"/>
          </a:xfrm>
        </p:spPr>
        <p:txBody>
          <a:bodyPr/>
          <a:lstStyle/>
          <a:p>
            <a:r>
              <a:rPr lang="es-MX" sz="1800" dirty="0"/>
              <a:t>En sesión Ordinaria de Consejo Directivo 05/2020 de fecha 29 de mayo de 2020, se aprobó la constitución de 2 Fideicomisos, denominados MAGISTERIO y MARCELINO GARCIA BARRAGÁN (fojas 9 a 12 del acta respectiva); con las especificaciones de cada uno en cuanto a terreno, valor, tipo de aportación, modelo de negocio, retorno de la inversión para IPEJAL, entre otros puntos.</a:t>
            </a:r>
          </a:p>
          <a:p>
            <a:r>
              <a:rPr lang="es-MX" sz="1800" dirty="0"/>
              <a:t>Es el caso, que en el apartado “</a:t>
            </a:r>
            <a:r>
              <a:rPr lang="es-MX" sz="1800" i="1" dirty="0"/>
              <a:t>propuesta de negocio</a:t>
            </a:r>
            <a:r>
              <a:rPr lang="es-MX" sz="1800" dirty="0"/>
              <a:t>” respecto del punto que se refiere a la aportación del socio Desarrollador con el cual se ejecutará el Fideicomiso respectivo, quedo asentado en el acta que dicha aportación sería en capital o flujo, debiendo ser lo correcto aportación en capital y/o en especie, entendiéndose como especie: Ejecución de trabajos, ingenierías, proyectos, materiales, personal, entre otros. </a:t>
            </a:r>
          </a:p>
        </p:txBody>
      </p:sp>
      <p:sp>
        <p:nvSpPr>
          <p:cNvPr id="3" name="Marcador de texto 2"/>
          <p:cNvSpPr>
            <a:spLocks noGrp="1"/>
          </p:cNvSpPr>
          <p:nvPr>
            <p:ph type="body" sz="quarter" idx="14"/>
          </p:nvPr>
        </p:nvSpPr>
        <p:spPr>
          <a:xfrm>
            <a:off x="468511" y="978839"/>
            <a:ext cx="8321247" cy="419100"/>
          </a:xfrm>
        </p:spPr>
        <p:txBody>
          <a:bodyPr/>
          <a:lstStyle/>
          <a:p>
            <a:pPr algn="ctr"/>
            <a:r>
              <a:rPr lang="es-MX" sz="2000"/>
              <a:t>ADICIÓN DE TIPO DE APORTACIÓN DE DESARROLADOR EN FIDEICOMISOS APROBADOS MARCELINO Y MAGISTERIO</a:t>
            </a:r>
          </a:p>
          <a:p>
            <a:pPr algn="ctr"/>
            <a:endParaRPr lang="es-MX" sz="2000" dirty="0"/>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67</a:t>
            </a:fld>
            <a:endParaRPr lang="en-US" dirty="0"/>
          </a:p>
        </p:txBody>
      </p:sp>
      <p:sp>
        <p:nvSpPr>
          <p:cNvPr id="5" name="Título 1"/>
          <p:cNvSpPr txBox="1">
            <a:spLocks/>
          </p:cNvSpPr>
          <p:nvPr/>
        </p:nvSpPr>
        <p:spPr>
          <a:xfrm>
            <a:off x="1725768" y="63227"/>
            <a:ext cx="6712291" cy="49056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rgbClr val="FFFFFF"/>
                </a:solidFill>
              </a:rPr>
              <a:t>Asuntos Varios –  Ajuste a Proyectos Inmobiliarios</a:t>
            </a:r>
            <a:endParaRPr lang="es-MX" sz="2400" dirty="0">
              <a:solidFill>
                <a:srgbClr val="FFFFFF"/>
              </a:solidFill>
            </a:endParaRPr>
          </a:p>
        </p:txBody>
      </p:sp>
    </p:spTree>
    <p:extLst>
      <p:ext uri="{BB962C8B-B14F-4D97-AF65-F5344CB8AC3E}">
        <p14:creationId xmlns:p14="http://schemas.microsoft.com/office/powerpoint/2010/main" val="1453992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5"/>
          </p:nvPr>
        </p:nvSpPr>
        <p:spPr>
          <a:xfrm>
            <a:off x="218156" y="728318"/>
            <a:ext cx="7943791" cy="340787"/>
          </a:xfrm>
        </p:spPr>
        <p:txBody>
          <a:bodyPr/>
          <a:lstStyle/>
          <a:p>
            <a:r>
              <a:rPr lang="es-MX" sz="1400" dirty="0"/>
              <a:t>Derivado de lo anterior se propone añadir al texto aprobado como sigue:</a:t>
            </a:r>
          </a:p>
          <a:p>
            <a:endParaRPr lang="es-MX" sz="1400" dirty="0"/>
          </a:p>
          <a:p>
            <a:endParaRPr lang="es-MX" sz="1400" dirty="0"/>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68</a:t>
            </a:fld>
            <a:endParaRPr lang="en-US" dirty="0"/>
          </a:p>
        </p:txBody>
      </p:sp>
      <p:graphicFrame>
        <p:nvGraphicFramePr>
          <p:cNvPr id="5" name="Tabla 4"/>
          <p:cNvGraphicFramePr>
            <a:graphicFrameLocks noGrp="1"/>
          </p:cNvGraphicFramePr>
          <p:nvPr>
            <p:extLst>
              <p:ext uri="{D42A27DB-BD31-4B8C-83A1-F6EECF244321}">
                <p14:modId xmlns:p14="http://schemas.microsoft.com/office/powerpoint/2010/main" val="1479862865"/>
              </p:ext>
            </p:extLst>
          </p:nvPr>
        </p:nvGraphicFramePr>
        <p:xfrm>
          <a:off x="1313576" y="1243632"/>
          <a:ext cx="6305944" cy="1565656"/>
        </p:xfrm>
        <a:graphic>
          <a:graphicData uri="http://schemas.openxmlformats.org/drawingml/2006/table">
            <a:tbl>
              <a:tblPr firstRow="1" firstCol="1" bandRow="1"/>
              <a:tblGrid>
                <a:gridCol w="3152972">
                  <a:extLst>
                    <a:ext uri="{9D8B030D-6E8A-4147-A177-3AD203B41FA5}">
                      <a16:colId xmlns:a16="http://schemas.microsoft.com/office/drawing/2014/main" xmlns="" val="1449520162"/>
                    </a:ext>
                  </a:extLst>
                </a:gridCol>
                <a:gridCol w="3152972">
                  <a:extLst>
                    <a:ext uri="{9D8B030D-6E8A-4147-A177-3AD203B41FA5}">
                      <a16:colId xmlns:a16="http://schemas.microsoft.com/office/drawing/2014/main" xmlns="" val="367951903"/>
                    </a:ext>
                  </a:extLst>
                </a:gridCol>
              </a:tblGrid>
              <a:tr h="151283">
                <a:tc>
                  <a:txBody>
                    <a:bodyPr/>
                    <a:lstStyle/>
                    <a:p>
                      <a:pPr algn="just">
                        <a:lnSpc>
                          <a:spcPct val="107000"/>
                        </a:lnSpc>
                        <a:spcAft>
                          <a:spcPts val="0"/>
                        </a:spcAft>
                      </a:pPr>
                      <a:r>
                        <a:rPr lang="es-MX" sz="1200" b="1">
                          <a:effectLst/>
                          <a:latin typeface="+mn-lt"/>
                          <a:ea typeface="Calibri" panose="020F0502020204030204" pitchFamily="34" charset="0"/>
                          <a:cs typeface="Calibri" panose="020F0502020204030204" pitchFamily="34" charset="0"/>
                        </a:rPr>
                        <a:t>Texto aprobado en la sesión 5/2020</a:t>
                      </a:r>
                      <a:endParaRPr lang="es-MX" sz="12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b="1">
                          <a:effectLst/>
                          <a:latin typeface="+mn-lt"/>
                          <a:ea typeface="Calibri" panose="020F0502020204030204" pitchFamily="34" charset="0"/>
                          <a:cs typeface="Calibri" panose="020F0502020204030204" pitchFamily="34" charset="0"/>
                        </a:rPr>
                        <a:t>Texto propuesto con adición propuesta</a:t>
                      </a:r>
                      <a:endParaRPr lang="es-MX" sz="12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01494516"/>
                  </a:ext>
                </a:extLst>
              </a:tr>
              <a:tr h="1100886">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del Desarrollador (</a:t>
                      </a:r>
                      <a:r>
                        <a:rPr lang="es-MX" sz="1200" dirty="0" err="1">
                          <a:effectLst/>
                          <a:latin typeface="+mn-lt"/>
                          <a:ea typeface="Calibri" panose="020F0502020204030204" pitchFamily="34" charset="0"/>
                          <a:cs typeface="Calibri" panose="020F0502020204030204" pitchFamily="34" charset="0"/>
                        </a:rPr>
                        <a:t>aprox</a:t>
                      </a:r>
                      <a:r>
                        <a:rPr lang="es-MX" sz="1200" dirty="0">
                          <a:effectLst/>
                          <a:latin typeface="+mn-lt"/>
                          <a:ea typeface="Calibri" panose="020F0502020204030204" pitchFamily="34" charset="0"/>
                          <a:cs typeface="Calibri" panose="020F0502020204030204" pitchFamily="34" charset="0"/>
                        </a:rPr>
                        <a:t> 311,000,000)</a:t>
                      </a:r>
                      <a:endParaRPr lang="es-MX" sz="12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 </a:t>
                      </a:r>
                      <a:endParaRPr lang="es-MX" sz="12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 </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200" b="1" dirty="0">
                          <a:effectLst/>
                          <a:latin typeface="+mn-lt"/>
                          <a:ea typeface="Calibri" panose="020F0502020204030204" pitchFamily="34" charset="0"/>
                          <a:cs typeface="Calibri" panose="020F0502020204030204" pitchFamily="34" charset="0"/>
                        </a:rPr>
                        <a:t>y/o en especie</a:t>
                      </a:r>
                      <a:r>
                        <a:rPr lang="es-MX" sz="1200" dirty="0">
                          <a:effectLst/>
                          <a:latin typeface="+mn-lt"/>
                          <a:ea typeface="Calibri" panose="020F0502020204030204" pitchFamily="34" charset="0"/>
                          <a:cs typeface="Calibri" panose="020F0502020204030204" pitchFamily="34" charset="0"/>
                        </a:rPr>
                        <a:t> requerida del Desarrollador (</a:t>
                      </a:r>
                      <a:r>
                        <a:rPr lang="es-MX" sz="1200" dirty="0" err="1">
                          <a:effectLst/>
                          <a:latin typeface="+mn-lt"/>
                          <a:ea typeface="Calibri" panose="020F0502020204030204" pitchFamily="34" charset="0"/>
                          <a:cs typeface="Calibri" panose="020F0502020204030204" pitchFamily="34" charset="0"/>
                        </a:rPr>
                        <a:t>aprox</a:t>
                      </a:r>
                      <a:r>
                        <a:rPr lang="es-MX" sz="1200" dirty="0">
                          <a:effectLst/>
                          <a:latin typeface="+mn-lt"/>
                          <a:ea typeface="Calibri" panose="020F0502020204030204" pitchFamily="34" charset="0"/>
                          <a:cs typeface="Calibri" panose="020F0502020204030204" pitchFamily="34" charset="0"/>
                        </a:rPr>
                        <a:t> 311,000,000)</a:t>
                      </a:r>
                      <a:endParaRPr lang="es-MX" sz="12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 </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17853"/>
                  </a:ext>
                </a:extLst>
              </a:tr>
            </a:tbl>
          </a:graphicData>
        </a:graphic>
      </p:graphicFrame>
      <p:sp>
        <p:nvSpPr>
          <p:cNvPr id="6" name="Rectangle 2"/>
          <p:cNvSpPr>
            <a:spLocks noChangeArrowheads="1"/>
          </p:cNvSpPr>
          <p:nvPr/>
        </p:nvSpPr>
        <p:spPr bwMode="auto">
          <a:xfrm>
            <a:off x="494268" y="972420"/>
            <a:ext cx="120097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En MARCELINO</a:t>
            </a:r>
            <a:endParaRPr kumimoji="0" lang="es-MX" altLang="es-MX" sz="2800" b="0" i="0" u="none" strike="noStrike" cap="none" normalizeH="0" baseline="0" dirty="0" smtClean="0">
              <a:ln>
                <a:noFill/>
              </a:ln>
              <a:solidFill>
                <a:schemeClr val="tx1"/>
              </a:solidFill>
              <a:effectLst/>
            </a:endParaRPr>
          </a:p>
        </p:txBody>
      </p:sp>
      <p:graphicFrame>
        <p:nvGraphicFramePr>
          <p:cNvPr id="7" name="Tabla 6"/>
          <p:cNvGraphicFramePr>
            <a:graphicFrameLocks noGrp="1"/>
          </p:cNvGraphicFramePr>
          <p:nvPr>
            <p:extLst>
              <p:ext uri="{D42A27DB-BD31-4B8C-83A1-F6EECF244321}">
                <p14:modId xmlns:p14="http://schemas.microsoft.com/office/powerpoint/2010/main" val="262969627"/>
              </p:ext>
            </p:extLst>
          </p:nvPr>
        </p:nvGraphicFramePr>
        <p:xfrm>
          <a:off x="1313576" y="3075366"/>
          <a:ext cx="6305944" cy="1378224"/>
        </p:xfrm>
        <a:graphic>
          <a:graphicData uri="http://schemas.openxmlformats.org/drawingml/2006/table">
            <a:tbl>
              <a:tblPr firstRow="1" firstCol="1" bandRow="1"/>
              <a:tblGrid>
                <a:gridCol w="3152972">
                  <a:extLst>
                    <a:ext uri="{9D8B030D-6E8A-4147-A177-3AD203B41FA5}">
                      <a16:colId xmlns:a16="http://schemas.microsoft.com/office/drawing/2014/main" xmlns="" val="253779751"/>
                    </a:ext>
                  </a:extLst>
                </a:gridCol>
                <a:gridCol w="3152972">
                  <a:extLst>
                    <a:ext uri="{9D8B030D-6E8A-4147-A177-3AD203B41FA5}">
                      <a16:colId xmlns:a16="http://schemas.microsoft.com/office/drawing/2014/main" xmlns="" val="2251155442"/>
                    </a:ext>
                  </a:extLst>
                </a:gridCol>
              </a:tblGrid>
              <a:tr h="203982">
                <a:tc>
                  <a:txBody>
                    <a:bodyPr/>
                    <a:lstStyle/>
                    <a:p>
                      <a:pPr algn="just">
                        <a:lnSpc>
                          <a:spcPct val="107000"/>
                        </a:lnSpc>
                        <a:spcAft>
                          <a:spcPts val="0"/>
                        </a:spcAft>
                      </a:pPr>
                      <a:r>
                        <a:rPr lang="es-MX" sz="1200" b="1">
                          <a:effectLst/>
                          <a:latin typeface="+mn-lt"/>
                          <a:ea typeface="Calibri" panose="020F0502020204030204" pitchFamily="34" charset="0"/>
                          <a:cs typeface="Calibri" panose="020F0502020204030204" pitchFamily="34" charset="0"/>
                        </a:rPr>
                        <a:t>Texto aprobado en la sesión 5/2020</a:t>
                      </a:r>
                      <a:endParaRPr lang="es-MX" sz="12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b="1">
                          <a:effectLst/>
                          <a:latin typeface="+mn-lt"/>
                          <a:ea typeface="Calibri" panose="020F0502020204030204" pitchFamily="34" charset="0"/>
                          <a:cs typeface="Calibri" panose="020F0502020204030204" pitchFamily="34" charset="0"/>
                        </a:rPr>
                        <a:t>Texto propuesto con adición propuesta</a:t>
                      </a:r>
                      <a:endParaRPr lang="es-MX" sz="12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15656722"/>
                  </a:ext>
                </a:extLst>
              </a:tr>
              <a:tr h="1019906">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requerida para el Desarrollo (aprox. 502,000,000).</a:t>
                      </a:r>
                      <a:endParaRPr lang="es-MX" sz="12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 </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Desarrollador responsable de la planeación, operación, comercialización y administración del Desarrollo + aportación en Capital </a:t>
                      </a:r>
                      <a:r>
                        <a:rPr lang="es-MX" sz="1200" b="1" dirty="0">
                          <a:effectLst/>
                          <a:latin typeface="+mn-lt"/>
                          <a:ea typeface="Calibri" panose="020F0502020204030204" pitchFamily="34" charset="0"/>
                          <a:cs typeface="Calibri" panose="020F0502020204030204" pitchFamily="34" charset="0"/>
                        </a:rPr>
                        <a:t>y/o en especie</a:t>
                      </a:r>
                      <a:r>
                        <a:rPr lang="es-MX" sz="1200" dirty="0">
                          <a:effectLst/>
                          <a:latin typeface="+mn-lt"/>
                          <a:ea typeface="Calibri" panose="020F0502020204030204" pitchFamily="34" charset="0"/>
                          <a:cs typeface="Calibri" panose="020F0502020204030204" pitchFamily="34" charset="0"/>
                        </a:rPr>
                        <a:t> requerida para el Desarrollo (aprox. 502,000,000).</a:t>
                      </a:r>
                      <a:endParaRPr lang="es-MX" sz="1200" dirty="0">
                        <a:effectLst/>
                        <a:latin typeface="+mn-lt"/>
                        <a:ea typeface="Calibri" panose="020F0502020204030204" pitchFamily="34" charset="0"/>
                        <a:cs typeface="Times New Roman" panose="02020603050405020304" pitchFamily="18" charset="0"/>
                      </a:endParaRPr>
                    </a:p>
                    <a:p>
                      <a:pPr algn="just">
                        <a:lnSpc>
                          <a:spcPct val="107000"/>
                        </a:lnSpc>
                        <a:spcAft>
                          <a:spcPts val="0"/>
                        </a:spcAft>
                      </a:pPr>
                      <a:r>
                        <a:rPr lang="es-MX" sz="1200" dirty="0">
                          <a:effectLst/>
                          <a:latin typeface="+mn-lt"/>
                          <a:ea typeface="Calibri" panose="020F0502020204030204" pitchFamily="34" charset="0"/>
                          <a:cs typeface="Calibri" panose="020F0502020204030204" pitchFamily="34" charset="0"/>
                        </a:rPr>
                        <a:t> </a:t>
                      </a:r>
                      <a:endParaRPr lang="es-MX" sz="12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54375109"/>
                  </a:ext>
                </a:extLst>
              </a:tr>
            </a:tbl>
          </a:graphicData>
        </a:graphic>
      </p:graphicFrame>
      <p:sp>
        <p:nvSpPr>
          <p:cNvPr id="8" name="Rectangle 1"/>
          <p:cNvSpPr>
            <a:spLocks noChangeArrowheads="1"/>
          </p:cNvSpPr>
          <p:nvPr/>
        </p:nvSpPr>
        <p:spPr bwMode="auto">
          <a:xfrm>
            <a:off x="551401" y="2815075"/>
            <a:ext cx="123783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1200" b="1"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En MAGISTERIO</a:t>
            </a:r>
            <a:endParaRPr kumimoji="0" lang="es-MX" altLang="es-MX" sz="2800" b="0" i="0" u="none" strike="noStrike" cap="none" normalizeH="0" baseline="0" dirty="0" smtClean="0">
              <a:ln>
                <a:noFill/>
              </a:ln>
              <a:solidFill>
                <a:schemeClr val="tx1"/>
              </a:solidFill>
              <a:effectLst/>
            </a:endParaRPr>
          </a:p>
        </p:txBody>
      </p:sp>
      <p:sp>
        <p:nvSpPr>
          <p:cNvPr id="9" name="Rectángulo 8"/>
          <p:cNvSpPr/>
          <p:nvPr/>
        </p:nvSpPr>
        <p:spPr>
          <a:xfrm>
            <a:off x="494268" y="4497757"/>
            <a:ext cx="8192532" cy="553357"/>
          </a:xfrm>
          <a:prstGeom prst="rect">
            <a:avLst/>
          </a:prstGeom>
        </p:spPr>
        <p:txBody>
          <a:bodyPr wrap="square">
            <a:spAutoFit/>
          </a:bodyPr>
          <a:lstStyle/>
          <a:p>
            <a:pPr algn="just">
              <a:lnSpc>
                <a:spcPct val="107000"/>
              </a:lnSpc>
              <a:spcAft>
                <a:spcPts val="800"/>
              </a:spcAft>
            </a:pPr>
            <a:r>
              <a:rPr lang="es-MX" sz="1400" dirty="0">
                <a:latin typeface="Calibri" panose="020F0502020204030204" pitchFamily="34" charset="0"/>
                <a:ea typeface="Calibri" panose="020F0502020204030204" pitchFamily="34" charset="0"/>
                <a:cs typeface="Calibri" panose="020F0502020204030204" pitchFamily="34" charset="0"/>
              </a:rPr>
              <a:t>En ese sentido, se propone la adición en los términos propuestos y se somete a la consideración y voto de los consejeros.</a:t>
            </a:r>
            <a:endParaRPr lang="es-MX"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ítulo 1"/>
          <p:cNvSpPr txBox="1">
            <a:spLocks/>
          </p:cNvSpPr>
          <p:nvPr/>
        </p:nvSpPr>
        <p:spPr>
          <a:xfrm>
            <a:off x="1725768" y="231820"/>
            <a:ext cx="6712291" cy="321972"/>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MX" sz="1800" b="1" dirty="0" smtClean="0">
                <a:solidFill>
                  <a:srgbClr val="FFFFFF"/>
                </a:solidFill>
              </a:rPr>
              <a:t>Asuntos Varios –  Ajuste a Proyectos Inmobiliarios</a:t>
            </a:r>
            <a:endParaRPr lang="es-MX" sz="1800" dirty="0">
              <a:solidFill>
                <a:srgbClr val="FFFFFF"/>
              </a:solidFill>
            </a:endParaRPr>
          </a:p>
        </p:txBody>
      </p:sp>
      <p:sp>
        <p:nvSpPr>
          <p:cNvPr id="11" name="Rectángulo 10"/>
          <p:cNvSpPr/>
          <p:nvPr/>
        </p:nvSpPr>
        <p:spPr>
          <a:xfrm>
            <a:off x="218156" y="5040887"/>
            <a:ext cx="8744755" cy="1680588"/>
          </a:xfrm>
          <a:prstGeom prst="rect">
            <a:avLst/>
          </a:prstGeom>
        </p:spPr>
        <p:txBody>
          <a:bodyPr wrap="square">
            <a:spAutoFit/>
          </a:bodyPr>
          <a:lstStyle/>
          <a:p>
            <a:pPr algn="just">
              <a:lnSpc>
                <a:spcPct val="107000"/>
              </a:lnSpc>
              <a:spcAft>
                <a:spcPts val="800"/>
              </a:spcAft>
            </a:pPr>
            <a:r>
              <a:rPr lang="es-MX" sz="1400" b="1" dirty="0">
                <a:latin typeface="Calibri" panose="020F0502020204030204" pitchFamily="34" charset="0"/>
                <a:ea typeface="Calibri" panose="020F0502020204030204" pitchFamily="34" charset="0"/>
                <a:cs typeface="Calibri" panose="020F0502020204030204" pitchFamily="34" charset="0"/>
              </a:rPr>
              <a:t>Justificación de la adición</a:t>
            </a:r>
            <a:endParaRPr lang="es-MX"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Calibri" panose="020F0502020204030204" pitchFamily="34" charset="0"/>
              <a:buChar char="-"/>
            </a:pPr>
            <a:r>
              <a:rPr lang="es-MX" sz="1400" dirty="0">
                <a:latin typeface="Calibri" panose="020F0502020204030204" pitchFamily="34" charset="0"/>
                <a:ea typeface="Calibri" panose="020F0502020204030204" pitchFamily="34" charset="0"/>
                <a:cs typeface="Calibri" panose="020F0502020204030204" pitchFamily="34" charset="0"/>
              </a:rPr>
              <a:t>Permite al desarrollador, trabajar más rápido con recursos propios. </a:t>
            </a:r>
          </a:p>
          <a:p>
            <a:pPr marL="342900" lvl="0" indent="-342900" algn="just">
              <a:lnSpc>
                <a:spcPct val="107000"/>
              </a:lnSpc>
              <a:spcAft>
                <a:spcPts val="800"/>
              </a:spcAft>
              <a:buFont typeface="Calibri" panose="020F0502020204030204" pitchFamily="34" charset="0"/>
              <a:buChar char="-"/>
            </a:pPr>
            <a:r>
              <a:rPr lang="es-MX" sz="1400" dirty="0">
                <a:latin typeface="Calibri" panose="020F0502020204030204" pitchFamily="34" charset="0"/>
                <a:ea typeface="Calibri" panose="020F0502020204030204" pitchFamily="34" charset="0"/>
                <a:cs typeface="Calibri" panose="020F0502020204030204" pitchFamily="34" charset="0"/>
              </a:rPr>
              <a:t>¿Afectación al modelo de negocio aprobado? NO</a:t>
            </a:r>
          </a:p>
          <a:p>
            <a:pPr algn="just">
              <a:lnSpc>
                <a:spcPct val="107000"/>
              </a:lnSpc>
              <a:spcAft>
                <a:spcPts val="800"/>
              </a:spcAft>
            </a:pPr>
            <a:r>
              <a:rPr lang="es-MX" sz="1400" dirty="0">
                <a:latin typeface="Calibri" panose="020F0502020204030204" pitchFamily="34" charset="0"/>
                <a:ea typeface="Calibri" panose="020F0502020204030204" pitchFamily="34" charset="0"/>
                <a:cs typeface="Calibri" panose="020F0502020204030204" pitchFamily="34" charset="0"/>
              </a:rPr>
              <a:t>Ya que se puede revisar que cumpla con las cantidades que debe aportar, por medio de los reportes mensuales que rendirá al Comité Técnico, el cual contendrá todo el soporte documental y contable de las aportaciones. Mismo que será revisado por el auditor externo y aprobado por el Comité Técnico.</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493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38649" y="-43334"/>
            <a:ext cx="6671256"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Septiembre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6</a:t>
            </a:fld>
            <a:endParaRPr lang="es-MX" dirty="0"/>
          </a:p>
        </p:txBody>
      </p:sp>
      <p:sp>
        <p:nvSpPr>
          <p:cNvPr id="9" name="Marcador de texto 3"/>
          <p:cNvSpPr txBox="1">
            <a:spLocks/>
          </p:cNvSpPr>
          <p:nvPr/>
        </p:nvSpPr>
        <p:spPr>
          <a:xfrm>
            <a:off x="241300" y="1598612"/>
            <a:ext cx="8648700" cy="4940300"/>
          </a:xfrm>
          <a:prstGeom prst="rect">
            <a:avLst/>
          </a:prstGeom>
        </p:spPr>
        <p:txBody>
          <a:bodyPr/>
          <a:lstStyle>
            <a:lvl1pPr marL="0" indent="0" algn="just" defTabSz="914377" rtl="0" eaLnBrk="1" latinLnBrk="0" hangingPunct="1">
              <a:lnSpc>
                <a:spcPct val="90000"/>
              </a:lnSpc>
              <a:spcBef>
                <a:spcPts val="1000"/>
              </a:spcBef>
              <a:buFont typeface="Arial" panose="020B0604020202020204" pitchFamily="34" charset="0"/>
              <a:buNone/>
              <a:defRPr sz="1400" kern="1200">
                <a:solidFill>
                  <a:schemeClr val="tx1">
                    <a:lumMod val="75000"/>
                    <a:lumOff val="25000"/>
                  </a:schemeClr>
                </a:solidFill>
                <a:latin typeface="Century Gothic" panose="020B0502020202020204" pitchFamily="34" charset="0"/>
                <a:ea typeface="+mn-ea"/>
                <a:cs typeface="+mn-cs"/>
              </a:defRPr>
            </a:lvl1pPr>
            <a:lvl2pPr marL="685783"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2pPr>
            <a:lvl3pPr marL="1142971"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3pPr>
            <a:lvl4pPr marL="1600160"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4pPr>
            <a:lvl5pPr marL="2057349"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MX" sz="1600" b="1" dirty="0">
                <a:solidFill>
                  <a:sysClr val="windowText" lastClr="000000">
                    <a:lumMod val="75000"/>
                    <a:lumOff val="25000"/>
                  </a:sysClr>
                </a:solidFill>
                <a:latin typeface="+mn-lt"/>
              </a:rPr>
              <a:t>Derechos a recibir Efectivo o Equivalentes</a:t>
            </a:r>
          </a:p>
          <a:p>
            <a:pPr lvl="0">
              <a:defRPr/>
            </a:pPr>
            <a:r>
              <a:rPr lang="es-MX" sz="1600" dirty="0">
                <a:solidFill>
                  <a:sysClr val="windowText" lastClr="000000">
                    <a:lumMod val="75000"/>
                    <a:lumOff val="25000"/>
                  </a:sysClr>
                </a:solidFill>
                <a:latin typeface="+mn-lt"/>
              </a:rPr>
              <a:t>Incremento en Inversiones a Corto Plazo por 275 millones tomando condiciones favorables de mercado, incremento de 67 millones en Prestamos a Corto Plazo por una colocación mayor a la recuperación de préstamos, incremento en los Adeudos de Dependencias por 7 millones superior a la recuperación, así como un incremento en Deudores Diversos de 4 millones. </a:t>
            </a:r>
          </a:p>
          <a:p>
            <a:pPr lvl="0">
              <a:defRPr/>
            </a:pPr>
            <a:r>
              <a:rPr lang="es-MX" sz="1600" b="1" dirty="0">
                <a:solidFill>
                  <a:sysClr val="windowText" lastClr="000000">
                    <a:lumMod val="75000"/>
                    <a:lumOff val="25000"/>
                  </a:sysClr>
                </a:solidFill>
                <a:latin typeface="+mn-lt"/>
              </a:rPr>
              <a:t>Inversiones Financieras a Largo Plazo</a:t>
            </a:r>
          </a:p>
          <a:p>
            <a:pPr lvl="0">
              <a:defRPr/>
            </a:pPr>
            <a:r>
              <a:rPr lang="es-MX" sz="1600" dirty="0">
                <a:solidFill>
                  <a:sysClr val="windowText" lastClr="000000">
                    <a:lumMod val="75000"/>
                    <a:lumOff val="25000"/>
                  </a:sysClr>
                </a:solidFill>
                <a:latin typeface="+mn-lt"/>
              </a:rPr>
              <a:t>Disminución de 462 millones, 440 millones corresponden a reducción de capital de la inversión en </a:t>
            </a:r>
            <a:r>
              <a:rPr lang="es-MX" sz="1600" dirty="0" err="1">
                <a:solidFill>
                  <a:sysClr val="windowText" lastClr="000000">
                    <a:lumMod val="75000"/>
                    <a:lumOff val="25000"/>
                  </a:sysClr>
                </a:solidFill>
                <a:latin typeface="+mn-lt"/>
              </a:rPr>
              <a:t>Actur</a:t>
            </a:r>
            <a:r>
              <a:rPr lang="es-MX" sz="1600" dirty="0">
                <a:solidFill>
                  <a:sysClr val="windowText" lastClr="000000">
                    <a:lumMod val="75000"/>
                    <a:lumOff val="25000"/>
                  </a:sysClr>
                </a:solidFill>
                <a:latin typeface="+mn-lt"/>
              </a:rPr>
              <a:t> SAPI, y 22 millones como resultado de los movimientos del mes registrando cargos por 1,210 millones y abonos por 1,672 millones, aprovechando cambios en condiciones de mercado.</a:t>
            </a:r>
          </a:p>
          <a:p>
            <a:pPr lvl="0">
              <a:defRPr/>
            </a:pPr>
            <a:r>
              <a:rPr lang="es-MX" sz="1600" b="1" dirty="0">
                <a:solidFill>
                  <a:sysClr val="windowText" lastClr="000000">
                    <a:lumMod val="75000"/>
                    <a:lumOff val="25000"/>
                  </a:sysClr>
                </a:solidFill>
                <a:latin typeface="+mn-lt"/>
              </a:rPr>
              <a:t>Derechos a recibir Efectivo o Equivalentes a Largo Plazo</a:t>
            </a:r>
          </a:p>
          <a:p>
            <a:pPr lvl="0">
              <a:defRPr/>
            </a:pPr>
            <a:r>
              <a:rPr lang="es-MX" sz="1600" dirty="0">
                <a:solidFill>
                  <a:sysClr val="windowText" lastClr="000000">
                    <a:lumMod val="75000"/>
                    <a:lumOff val="25000"/>
                  </a:sysClr>
                </a:solidFill>
                <a:latin typeface="+mn-lt"/>
              </a:rPr>
              <a:t>Disminución del Saldo de Cartera de Préstamos Hipotecarios por 48 millones, registrando cargos por 53 millones y abonos por 101 millones, y un incremento en Préstamos de Liquidez a Mediano Plazo por 27 millones, con cargos por 145 millones y abonos por  118 millones.</a:t>
            </a:r>
          </a:p>
        </p:txBody>
      </p:sp>
      <p:sp>
        <p:nvSpPr>
          <p:cNvPr id="10" name="Marcador de texto 2"/>
          <p:cNvSpPr txBox="1">
            <a:spLocks/>
          </p:cNvSpPr>
          <p:nvPr/>
        </p:nvSpPr>
        <p:spPr>
          <a:xfrm>
            <a:off x="241300" y="787400"/>
            <a:ext cx="136678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b="1" dirty="0" smtClean="0">
                <a:solidFill>
                  <a:schemeClr val="bg1">
                    <a:lumMod val="50000"/>
                  </a:schemeClr>
                </a:solidFill>
              </a:rPr>
              <a:t>Activo</a:t>
            </a:r>
            <a:endParaRPr lang="es-MX" sz="2400" b="1" dirty="0">
              <a:solidFill>
                <a:schemeClr val="bg1">
                  <a:lumMod val="50000"/>
                </a:schemeClr>
              </a:solidFill>
            </a:endParaRPr>
          </a:p>
        </p:txBody>
      </p:sp>
    </p:spTree>
    <p:extLst>
      <p:ext uri="{BB962C8B-B14F-4D97-AF65-F5344CB8AC3E}">
        <p14:creationId xmlns:p14="http://schemas.microsoft.com/office/powerpoint/2010/main" val="38087715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11. Asuntos Varios</a:t>
            </a:r>
            <a:r>
              <a:rPr lang="es-MX" u="sng" dirty="0">
                <a:solidFill>
                  <a:schemeClr val="tx1">
                    <a:lumMod val="65000"/>
                    <a:lumOff val="35000"/>
                  </a:schemeClr>
                </a:solidFill>
                <a:effectLst>
                  <a:outerShdw blurRad="38100" dist="38100" dir="2700000" algn="tl">
                    <a:srgbClr val="000000">
                      <a:alpha val="43137"/>
                    </a:srgbClr>
                  </a:outerShdw>
                </a:effectLst>
              </a:rPr>
              <a:t> </a:t>
            </a:r>
            <a:endParaRPr lang="es-MX" dirty="0"/>
          </a:p>
        </p:txBody>
      </p:sp>
      <p:sp>
        <p:nvSpPr>
          <p:cNvPr id="3" name="Subtítulo 2"/>
          <p:cNvSpPr>
            <a:spLocks noGrp="1"/>
          </p:cNvSpPr>
          <p:nvPr>
            <p:ph type="subTitle" idx="1"/>
          </p:nvPr>
        </p:nvSpPr>
        <p:spPr/>
        <p:txBody>
          <a:bodyPr/>
          <a:lstStyle/>
          <a:p>
            <a:r>
              <a:rPr lang="es-MX" dirty="0"/>
              <a:t>11.3- Solicitud Presupuestal – Dirección General de Promoción y Vivienda – Predial Parque Royal / GVA Virgo</a:t>
            </a:r>
          </a:p>
        </p:txBody>
      </p:sp>
      <p:sp>
        <p:nvSpPr>
          <p:cNvPr id="4" name="Marcador de número de diapositiva 3"/>
          <p:cNvSpPr>
            <a:spLocks noGrp="1"/>
          </p:cNvSpPr>
          <p:nvPr>
            <p:ph type="sldNum" sz="quarter" idx="12"/>
          </p:nvPr>
        </p:nvSpPr>
        <p:spPr/>
        <p:txBody>
          <a:bodyPr/>
          <a:lstStyle/>
          <a:p>
            <a:fld id="{F2D7C680-8E06-4DD0-96D9-2FF76E72A6BB}" type="slidenum">
              <a:rPr lang="es-MX" smtClean="0">
                <a:solidFill>
                  <a:prstClr val="black">
                    <a:tint val="75000"/>
                  </a:prstClr>
                </a:solidFill>
              </a:rPr>
              <a:pPr/>
              <a:t>69</a:t>
            </a:fld>
            <a:endParaRPr lang="es-MX" dirty="0">
              <a:solidFill>
                <a:prstClr val="black">
                  <a:tint val="75000"/>
                </a:prstClr>
              </a:solidFill>
            </a:endParaRPr>
          </a:p>
        </p:txBody>
      </p:sp>
      <p:pic>
        <p:nvPicPr>
          <p:cNvPr id="5" name="Imagen 4">
            <a:hlinkClick r:id="rId2" action="ppaction://hlinkfile"/>
          </p:cNvPr>
          <p:cNvPicPr>
            <a:picLocks noChangeAspect="1"/>
          </p:cNvPicPr>
          <p:nvPr/>
        </p:nvPicPr>
        <p:blipFill>
          <a:blip r:embed="rId3"/>
          <a:stretch>
            <a:fillRect/>
          </a:stretch>
        </p:blipFill>
        <p:spPr>
          <a:xfrm>
            <a:off x="4649142" y="5438478"/>
            <a:ext cx="396274" cy="402371"/>
          </a:xfrm>
          <a:prstGeom prst="rect">
            <a:avLst/>
          </a:prstGeom>
        </p:spPr>
      </p:pic>
      <p:pic>
        <p:nvPicPr>
          <p:cNvPr id="6" name="Imagen 5">
            <a:hlinkClick r:id="rId4" action="ppaction://hlinkfile"/>
          </p:cNvPr>
          <p:cNvPicPr>
            <a:picLocks noChangeAspect="1"/>
          </p:cNvPicPr>
          <p:nvPr/>
        </p:nvPicPr>
        <p:blipFill>
          <a:blip r:embed="rId3"/>
          <a:stretch>
            <a:fillRect/>
          </a:stretch>
        </p:blipFill>
        <p:spPr>
          <a:xfrm>
            <a:off x="3941897" y="5438478"/>
            <a:ext cx="396274" cy="402371"/>
          </a:xfrm>
          <a:prstGeom prst="rect">
            <a:avLst/>
          </a:prstGeom>
        </p:spPr>
      </p:pic>
      <p:sp>
        <p:nvSpPr>
          <p:cNvPr id="7" name="17 CuadroTexto"/>
          <p:cNvSpPr txBox="1"/>
          <p:nvPr/>
        </p:nvSpPr>
        <p:spPr>
          <a:xfrm>
            <a:off x="4439313" y="5828538"/>
            <a:ext cx="815931" cy="246221"/>
          </a:xfrm>
          <a:prstGeom prst="rect">
            <a:avLst/>
          </a:prstGeom>
          <a:noFill/>
        </p:spPr>
        <p:txBody>
          <a:bodyPr wrap="square" rtlCol="0">
            <a:spAutoFit/>
          </a:bodyPr>
          <a:lstStyle/>
          <a:p>
            <a:pPr algn="ctr"/>
            <a:r>
              <a:rPr lang="es-MX" sz="1000" b="1" dirty="0" smtClean="0">
                <a:solidFill>
                  <a:schemeClr val="bg1">
                    <a:lumMod val="50000"/>
                  </a:schemeClr>
                </a:solidFill>
              </a:rPr>
              <a:t>Predial</a:t>
            </a:r>
            <a:endParaRPr lang="es-MX" sz="1000" b="1" dirty="0">
              <a:solidFill>
                <a:schemeClr val="bg1">
                  <a:lumMod val="50000"/>
                </a:schemeClr>
              </a:solidFill>
            </a:endParaRPr>
          </a:p>
        </p:txBody>
      </p:sp>
      <p:sp>
        <p:nvSpPr>
          <p:cNvPr id="8" name="17 CuadroTexto"/>
          <p:cNvSpPr txBox="1"/>
          <p:nvPr/>
        </p:nvSpPr>
        <p:spPr>
          <a:xfrm>
            <a:off x="3728296" y="5828538"/>
            <a:ext cx="815931" cy="246221"/>
          </a:xfrm>
          <a:prstGeom prst="rect">
            <a:avLst/>
          </a:prstGeom>
          <a:noFill/>
        </p:spPr>
        <p:txBody>
          <a:bodyPr wrap="square" rtlCol="0">
            <a:spAutoFit/>
          </a:bodyPr>
          <a:lstStyle/>
          <a:p>
            <a:pPr algn="ctr"/>
            <a:r>
              <a:rPr lang="es-MX" sz="1000" b="1" dirty="0" smtClean="0">
                <a:solidFill>
                  <a:schemeClr val="bg1">
                    <a:lumMod val="50000"/>
                  </a:schemeClr>
                </a:solidFill>
              </a:rPr>
              <a:t>Oficios</a:t>
            </a:r>
            <a:endParaRPr lang="es-MX" sz="1000" b="1" dirty="0">
              <a:solidFill>
                <a:schemeClr val="bg1">
                  <a:lumMod val="50000"/>
                </a:schemeClr>
              </a:solidFill>
            </a:endParaRPr>
          </a:p>
        </p:txBody>
      </p:sp>
    </p:spTree>
    <p:extLst>
      <p:ext uri="{BB962C8B-B14F-4D97-AF65-F5344CB8AC3E}">
        <p14:creationId xmlns:p14="http://schemas.microsoft.com/office/powerpoint/2010/main" val="134958146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11. Asuntos Varios</a:t>
            </a:r>
            <a:r>
              <a:rPr lang="es-MX" u="sng" dirty="0">
                <a:solidFill>
                  <a:schemeClr val="tx1">
                    <a:lumMod val="65000"/>
                    <a:lumOff val="35000"/>
                  </a:schemeClr>
                </a:solidFill>
                <a:effectLst>
                  <a:outerShdw blurRad="38100" dist="38100" dir="2700000" algn="tl">
                    <a:srgbClr val="000000">
                      <a:alpha val="43137"/>
                    </a:srgbClr>
                  </a:outerShdw>
                </a:effectLst>
              </a:rPr>
              <a:t> </a:t>
            </a:r>
            <a:endParaRPr lang="es-MX" dirty="0"/>
          </a:p>
        </p:txBody>
      </p:sp>
      <p:sp>
        <p:nvSpPr>
          <p:cNvPr id="3" name="Subtítulo 2"/>
          <p:cNvSpPr>
            <a:spLocks noGrp="1"/>
          </p:cNvSpPr>
          <p:nvPr>
            <p:ph type="subTitle" idx="1"/>
          </p:nvPr>
        </p:nvSpPr>
        <p:spPr/>
        <p:txBody>
          <a:bodyPr/>
          <a:lstStyle/>
          <a:p>
            <a:r>
              <a:rPr lang="es-MX" dirty="0"/>
              <a:t>11.4- Reasignación Presupuestal – Dirección General de Prestaciones / CADIP</a:t>
            </a:r>
          </a:p>
        </p:txBody>
      </p:sp>
      <p:sp>
        <p:nvSpPr>
          <p:cNvPr id="4" name="Marcador de número de diapositiva 3"/>
          <p:cNvSpPr>
            <a:spLocks noGrp="1"/>
          </p:cNvSpPr>
          <p:nvPr>
            <p:ph type="sldNum" sz="quarter" idx="12"/>
          </p:nvPr>
        </p:nvSpPr>
        <p:spPr/>
        <p:txBody>
          <a:bodyPr/>
          <a:lstStyle/>
          <a:p>
            <a:fld id="{F2D7C680-8E06-4DD0-96D9-2FF76E72A6BB}" type="slidenum">
              <a:rPr lang="es-MX" smtClean="0">
                <a:solidFill>
                  <a:prstClr val="black">
                    <a:tint val="75000"/>
                  </a:prstClr>
                </a:solidFill>
              </a:rPr>
              <a:pPr/>
              <a:t>70</a:t>
            </a:fld>
            <a:endParaRPr lang="es-MX" dirty="0">
              <a:solidFill>
                <a:prstClr val="black">
                  <a:tint val="75000"/>
                </a:prstClr>
              </a:solidFill>
            </a:endParaRPr>
          </a:p>
        </p:txBody>
      </p:sp>
      <p:pic>
        <p:nvPicPr>
          <p:cNvPr id="9" name="Imagen 8">
            <a:hlinkClick r:id="rId2" action="ppaction://hlinkfile"/>
          </p:cNvPr>
          <p:cNvPicPr>
            <a:picLocks noChangeAspect="1"/>
          </p:cNvPicPr>
          <p:nvPr/>
        </p:nvPicPr>
        <p:blipFill>
          <a:blip r:embed="rId3"/>
          <a:stretch>
            <a:fillRect/>
          </a:stretch>
        </p:blipFill>
        <p:spPr>
          <a:xfrm>
            <a:off x="4546111" y="5505013"/>
            <a:ext cx="396274" cy="402371"/>
          </a:xfrm>
          <a:prstGeom prst="rect">
            <a:avLst/>
          </a:prstGeom>
        </p:spPr>
      </p:pic>
      <p:pic>
        <p:nvPicPr>
          <p:cNvPr id="10" name="Imagen 9">
            <a:hlinkClick r:id="rId4" action="ppaction://hlinkfile"/>
          </p:cNvPr>
          <p:cNvPicPr>
            <a:picLocks noChangeAspect="1"/>
          </p:cNvPicPr>
          <p:nvPr/>
        </p:nvPicPr>
        <p:blipFill>
          <a:blip r:embed="rId3"/>
          <a:stretch>
            <a:fillRect/>
          </a:stretch>
        </p:blipFill>
        <p:spPr>
          <a:xfrm>
            <a:off x="3838866" y="5504421"/>
            <a:ext cx="396274" cy="402371"/>
          </a:xfrm>
          <a:prstGeom prst="rect">
            <a:avLst/>
          </a:prstGeom>
        </p:spPr>
      </p:pic>
      <p:sp>
        <p:nvSpPr>
          <p:cNvPr id="11" name="17 CuadroTexto"/>
          <p:cNvSpPr txBox="1"/>
          <p:nvPr/>
        </p:nvSpPr>
        <p:spPr>
          <a:xfrm>
            <a:off x="3625265" y="5889723"/>
            <a:ext cx="815931" cy="246221"/>
          </a:xfrm>
          <a:prstGeom prst="rect">
            <a:avLst/>
          </a:prstGeom>
          <a:noFill/>
        </p:spPr>
        <p:txBody>
          <a:bodyPr wrap="square" rtlCol="0">
            <a:spAutoFit/>
          </a:bodyPr>
          <a:lstStyle/>
          <a:p>
            <a:pPr algn="ctr"/>
            <a:r>
              <a:rPr lang="es-MX" sz="1000" b="1" dirty="0" smtClean="0">
                <a:solidFill>
                  <a:schemeClr val="bg1">
                    <a:lumMod val="50000"/>
                  </a:schemeClr>
                </a:solidFill>
              </a:rPr>
              <a:t>CH.151</a:t>
            </a:r>
            <a:endParaRPr lang="es-MX" sz="1000" b="1" dirty="0">
              <a:solidFill>
                <a:schemeClr val="bg1">
                  <a:lumMod val="50000"/>
                </a:schemeClr>
              </a:solidFill>
            </a:endParaRPr>
          </a:p>
        </p:txBody>
      </p:sp>
      <p:sp>
        <p:nvSpPr>
          <p:cNvPr id="12" name="17 CuadroTexto"/>
          <p:cNvSpPr txBox="1"/>
          <p:nvPr/>
        </p:nvSpPr>
        <p:spPr>
          <a:xfrm>
            <a:off x="4336282" y="5906792"/>
            <a:ext cx="815931" cy="246221"/>
          </a:xfrm>
          <a:prstGeom prst="rect">
            <a:avLst/>
          </a:prstGeom>
          <a:noFill/>
        </p:spPr>
        <p:txBody>
          <a:bodyPr wrap="square" rtlCol="0">
            <a:spAutoFit/>
          </a:bodyPr>
          <a:lstStyle/>
          <a:p>
            <a:pPr algn="ctr"/>
            <a:r>
              <a:rPr lang="es-MX" sz="1000" b="1" dirty="0" smtClean="0">
                <a:solidFill>
                  <a:schemeClr val="bg1">
                    <a:lumMod val="50000"/>
                  </a:schemeClr>
                </a:solidFill>
              </a:rPr>
              <a:t>CH-152</a:t>
            </a:r>
            <a:endParaRPr lang="es-MX" sz="1000" b="1" dirty="0">
              <a:solidFill>
                <a:schemeClr val="bg1">
                  <a:lumMod val="50000"/>
                </a:schemeClr>
              </a:solidFill>
            </a:endParaRPr>
          </a:p>
        </p:txBody>
      </p:sp>
    </p:spTree>
    <p:extLst>
      <p:ext uri="{BB962C8B-B14F-4D97-AF65-F5344CB8AC3E}">
        <p14:creationId xmlns:p14="http://schemas.microsoft.com/office/powerpoint/2010/main" val="36996374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11. Asuntos Varios</a:t>
            </a:r>
            <a:r>
              <a:rPr lang="es-MX" u="sng" dirty="0">
                <a:solidFill>
                  <a:schemeClr val="tx1">
                    <a:lumMod val="65000"/>
                    <a:lumOff val="35000"/>
                  </a:schemeClr>
                </a:solidFill>
                <a:effectLst>
                  <a:outerShdw blurRad="38100" dist="38100" dir="2700000" algn="tl">
                    <a:srgbClr val="000000">
                      <a:alpha val="43137"/>
                    </a:srgbClr>
                  </a:outerShdw>
                </a:effectLst>
              </a:rPr>
              <a:t> </a:t>
            </a:r>
            <a:endParaRPr lang="es-MX" dirty="0"/>
          </a:p>
        </p:txBody>
      </p:sp>
      <p:sp>
        <p:nvSpPr>
          <p:cNvPr id="3" name="Subtítulo 2"/>
          <p:cNvSpPr>
            <a:spLocks noGrp="1"/>
          </p:cNvSpPr>
          <p:nvPr>
            <p:ph type="subTitle" idx="1"/>
          </p:nvPr>
        </p:nvSpPr>
        <p:spPr/>
        <p:txBody>
          <a:bodyPr/>
          <a:lstStyle/>
          <a:p>
            <a:r>
              <a:rPr lang="es-MX" dirty="0" smtClean="0"/>
              <a:t>11.5- Actualización de Precio de Compra de Terreno El Álamo</a:t>
            </a:r>
            <a:endParaRPr lang="es-MX" dirty="0"/>
          </a:p>
        </p:txBody>
      </p:sp>
      <p:sp>
        <p:nvSpPr>
          <p:cNvPr id="4" name="Marcador de número de diapositiva 3"/>
          <p:cNvSpPr>
            <a:spLocks noGrp="1"/>
          </p:cNvSpPr>
          <p:nvPr>
            <p:ph type="sldNum" sz="quarter" idx="12"/>
          </p:nvPr>
        </p:nvSpPr>
        <p:spPr/>
        <p:txBody>
          <a:bodyPr/>
          <a:lstStyle/>
          <a:p>
            <a:fld id="{F2D7C680-8E06-4DD0-96D9-2FF76E72A6BB}" type="slidenum">
              <a:rPr lang="es-MX" smtClean="0">
                <a:solidFill>
                  <a:prstClr val="black">
                    <a:tint val="75000"/>
                  </a:prstClr>
                </a:solidFill>
              </a:rPr>
              <a:pPr/>
              <a:t>71</a:t>
            </a:fld>
            <a:endParaRPr lang="es-MX" dirty="0">
              <a:solidFill>
                <a:prstClr val="black">
                  <a:tint val="75000"/>
                </a:prstClr>
              </a:solidFill>
            </a:endParaRPr>
          </a:p>
        </p:txBody>
      </p:sp>
      <p:pic>
        <p:nvPicPr>
          <p:cNvPr id="9" name="Imagen 8">
            <a:hlinkClick r:id="rId2" action="ppaction://hlinkfile"/>
          </p:cNvPr>
          <p:cNvPicPr>
            <a:picLocks noChangeAspect="1"/>
          </p:cNvPicPr>
          <p:nvPr/>
        </p:nvPicPr>
        <p:blipFill>
          <a:blip r:embed="rId3"/>
          <a:stretch>
            <a:fillRect/>
          </a:stretch>
        </p:blipFill>
        <p:spPr>
          <a:xfrm>
            <a:off x="4352928" y="4508887"/>
            <a:ext cx="396274" cy="402371"/>
          </a:xfrm>
          <a:prstGeom prst="rect">
            <a:avLst/>
          </a:prstGeom>
        </p:spPr>
      </p:pic>
      <p:sp>
        <p:nvSpPr>
          <p:cNvPr id="12" name="17 CuadroTexto"/>
          <p:cNvSpPr txBox="1"/>
          <p:nvPr/>
        </p:nvSpPr>
        <p:spPr>
          <a:xfrm>
            <a:off x="4143099" y="4910666"/>
            <a:ext cx="815931" cy="246221"/>
          </a:xfrm>
          <a:prstGeom prst="rect">
            <a:avLst/>
          </a:prstGeom>
          <a:noFill/>
        </p:spPr>
        <p:txBody>
          <a:bodyPr wrap="square" rtlCol="0">
            <a:spAutoFit/>
          </a:bodyPr>
          <a:lstStyle/>
          <a:p>
            <a:pPr algn="ctr"/>
            <a:r>
              <a:rPr lang="es-MX" sz="1000" b="1" dirty="0" smtClean="0">
                <a:solidFill>
                  <a:schemeClr val="bg1">
                    <a:lumMod val="50000"/>
                  </a:schemeClr>
                </a:solidFill>
              </a:rPr>
              <a:t>Oficio</a:t>
            </a:r>
            <a:endParaRPr lang="es-MX" sz="1000" b="1" dirty="0">
              <a:solidFill>
                <a:schemeClr val="bg1">
                  <a:lumMod val="50000"/>
                </a:schemeClr>
              </a:solidFill>
            </a:endParaRPr>
          </a:p>
        </p:txBody>
      </p:sp>
    </p:spTree>
    <p:extLst>
      <p:ext uri="{BB962C8B-B14F-4D97-AF65-F5344CB8AC3E}">
        <p14:creationId xmlns:p14="http://schemas.microsoft.com/office/powerpoint/2010/main" val="3326640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12421" y="0"/>
            <a:ext cx="6767512" cy="488950"/>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Septiembre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7</a:t>
            </a:fld>
            <a:endParaRPr lang="es-MX" dirty="0"/>
          </a:p>
        </p:txBody>
      </p:sp>
      <p:pic>
        <p:nvPicPr>
          <p:cNvPr id="6" name="Imagen 5"/>
          <p:cNvPicPr>
            <a:picLocks noChangeAspect="1"/>
          </p:cNvPicPr>
          <p:nvPr/>
        </p:nvPicPr>
        <p:blipFill rotWithShape="1">
          <a:blip r:embed="rId2"/>
          <a:srcRect t="9617"/>
          <a:stretch/>
        </p:blipFill>
        <p:spPr>
          <a:xfrm>
            <a:off x="0" y="1225685"/>
            <a:ext cx="8965975" cy="4223640"/>
          </a:xfrm>
          <a:prstGeom prst="rect">
            <a:avLst/>
          </a:prstGeom>
        </p:spPr>
      </p:pic>
    </p:spTree>
    <p:extLst>
      <p:ext uri="{BB962C8B-B14F-4D97-AF65-F5344CB8AC3E}">
        <p14:creationId xmlns:p14="http://schemas.microsoft.com/office/powerpoint/2010/main" val="1995360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25769" y="-27249"/>
            <a:ext cx="6735652"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Septiembre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8</a:t>
            </a:fld>
            <a:endParaRPr lang="es-MX" dirty="0"/>
          </a:p>
        </p:txBody>
      </p:sp>
      <p:sp>
        <p:nvSpPr>
          <p:cNvPr id="10" name="CuadroTexto 9"/>
          <p:cNvSpPr txBox="1"/>
          <p:nvPr/>
        </p:nvSpPr>
        <p:spPr>
          <a:xfrm>
            <a:off x="313864" y="758177"/>
            <a:ext cx="3690577" cy="400110"/>
          </a:xfrm>
          <a:prstGeom prst="rect">
            <a:avLst/>
          </a:prstGeom>
          <a:noFill/>
        </p:spPr>
        <p:txBody>
          <a:bodyPr wrap="square" rtlCol="0">
            <a:spAutoFit/>
          </a:bodyPr>
          <a:lstStyle/>
          <a:p>
            <a:r>
              <a:rPr lang="es-MX" sz="2000" b="1" dirty="0" smtClean="0">
                <a:solidFill>
                  <a:schemeClr val="bg1">
                    <a:lumMod val="50000"/>
                  </a:schemeClr>
                </a:solidFill>
              </a:rPr>
              <a:t>PASIVO Y PATRIMONIO</a:t>
            </a:r>
            <a:endParaRPr lang="es-MX" sz="2000" b="1" dirty="0">
              <a:solidFill>
                <a:schemeClr val="bg1">
                  <a:lumMod val="50000"/>
                </a:schemeClr>
              </a:solidFill>
            </a:endParaRPr>
          </a:p>
        </p:txBody>
      </p:sp>
      <p:sp>
        <p:nvSpPr>
          <p:cNvPr id="7" name="Marcador de texto 3"/>
          <p:cNvSpPr txBox="1">
            <a:spLocks/>
          </p:cNvSpPr>
          <p:nvPr/>
        </p:nvSpPr>
        <p:spPr>
          <a:xfrm>
            <a:off x="105242" y="1253213"/>
            <a:ext cx="8648700" cy="49403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s-MX" sz="1600" b="1" dirty="0"/>
              <a:t>Cuentas por pagar a Corto Plazo</a:t>
            </a:r>
            <a:endParaRPr lang="es-MX" sz="1600" dirty="0"/>
          </a:p>
          <a:p>
            <a:r>
              <a:rPr lang="es-MX" sz="1600" dirty="0"/>
              <a:t>Disminución en Proveedores por </a:t>
            </a:r>
            <a:r>
              <a:rPr lang="es-MX" sz="1600" dirty="0">
                <a:solidFill>
                  <a:srgbClr val="FF0000"/>
                </a:solidFill>
              </a:rPr>
              <a:t>4 millones</a:t>
            </a:r>
            <a:r>
              <a:rPr lang="es-MX" sz="1600" dirty="0"/>
              <a:t>, con registros de cargo por 73 millones y abonos por 69 millones;  incremento por 21</a:t>
            </a:r>
            <a:r>
              <a:rPr lang="es-MX" sz="1600" dirty="0">
                <a:solidFill>
                  <a:srgbClr val="FF0000"/>
                </a:solidFill>
              </a:rPr>
              <a:t> </a:t>
            </a:r>
            <a:r>
              <a:rPr lang="es-MX" sz="1600" dirty="0"/>
              <a:t>millones</a:t>
            </a:r>
            <a:r>
              <a:rPr lang="es-MX" sz="1600" dirty="0">
                <a:solidFill>
                  <a:srgbClr val="FF0000"/>
                </a:solidFill>
              </a:rPr>
              <a:t> </a:t>
            </a:r>
            <a:r>
              <a:rPr lang="es-MX" sz="1600" dirty="0"/>
              <a:t>en préstamos pendientes de pago al fin del periodo con registros de cargos de 958 millones y abonos por 979 millones.</a:t>
            </a:r>
          </a:p>
          <a:p>
            <a:pPr lvl="0"/>
            <a:r>
              <a:rPr lang="es-MX" sz="1600" b="1" dirty="0"/>
              <a:t>Otros Pasivos a Corto Plazo</a:t>
            </a:r>
            <a:endParaRPr lang="es-MX" sz="1600" dirty="0"/>
          </a:p>
          <a:p>
            <a:r>
              <a:rPr lang="es-MX" sz="1600" dirty="0"/>
              <a:t>Disminución de </a:t>
            </a:r>
            <a:r>
              <a:rPr lang="es-MX" sz="1600" dirty="0">
                <a:solidFill>
                  <a:srgbClr val="FF0000"/>
                </a:solidFill>
              </a:rPr>
              <a:t>706 millones, </a:t>
            </a:r>
            <a:r>
              <a:rPr lang="es-MX" sz="1600" dirty="0"/>
              <a:t>440 millones provienen de la reducción de capital de la inversión en </a:t>
            </a:r>
            <a:r>
              <a:rPr lang="es-MX" sz="1600" dirty="0" err="1"/>
              <a:t>Actur</a:t>
            </a:r>
            <a:r>
              <a:rPr lang="es-MX" sz="1600" dirty="0"/>
              <a:t> SAPI que estaban pendientes de afectar, y 266 millones por la aplicación de los Depósitos Bancarios no identificados en su momento y movimientos derivados de Conciliaciones Bancarias, mostrando en global movimientos de cargo por 1,320 millones y abonos por 614 millones.</a:t>
            </a:r>
            <a:r>
              <a:rPr lang="es-MX" sz="1600" b="1" u="sng" dirty="0"/>
              <a:t> </a:t>
            </a:r>
          </a:p>
          <a:p>
            <a:pPr lvl="0"/>
            <a:r>
              <a:rPr lang="es-MX" sz="1600" b="1" dirty="0"/>
              <a:t>Aportaciones</a:t>
            </a:r>
            <a:endParaRPr lang="es-MX" sz="1600" dirty="0"/>
          </a:p>
          <a:p>
            <a:r>
              <a:rPr lang="es-MX" sz="1600" dirty="0"/>
              <a:t>Incremento neto de las aportaciones de afiliados por 173 millones, y un incremento de 57 millones en la aportación Patronal en Vivienda. </a:t>
            </a:r>
          </a:p>
          <a:p>
            <a:pPr lvl="0"/>
            <a:r>
              <a:rPr lang="es-MX" sz="1600" b="1" dirty="0"/>
              <a:t>Resultados del Ejercicio</a:t>
            </a:r>
            <a:endParaRPr lang="es-MX" sz="1600" dirty="0"/>
          </a:p>
          <a:p>
            <a:r>
              <a:rPr lang="es-MX" sz="1600" dirty="0"/>
              <a:t>Pago de la nómina de pensionados registrada en resultados del periodo.</a:t>
            </a:r>
          </a:p>
          <a:p>
            <a:pPr lvl="0"/>
            <a:r>
              <a:rPr lang="es-MX" sz="1600" b="1" dirty="0"/>
              <a:t>Resultados de Ejercicios Anteriores</a:t>
            </a:r>
            <a:endParaRPr lang="es-MX" sz="1600" dirty="0"/>
          </a:p>
          <a:p>
            <a:r>
              <a:rPr lang="es-MX" sz="1600" dirty="0"/>
              <a:t>Incremento en la Cuenta por el traspaso de las aportaciones de los afiliados al obtener su pensión.</a:t>
            </a:r>
          </a:p>
          <a:p>
            <a:endParaRPr lang="es-MX" sz="1600" dirty="0"/>
          </a:p>
        </p:txBody>
      </p:sp>
    </p:spTree>
    <p:extLst>
      <p:ext uri="{BB962C8B-B14F-4D97-AF65-F5344CB8AC3E}">
        <p14:creationId xmlns:p14="http://schemas.microsoft.com/office/powerpoint/2010/main" val="4198139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4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1.xml><?xml version="1.0" encoding="utf-8"?>
<a:theme xmlns:a="http://schemas.openxmlformats.org/drawingml/2006/main" name="5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2.xml><?xml version="1.0" encoding="utf-8"?>
<a:theme xmlns:a="http://schemas.openxmlformats.org/drawingml/2006/main" name="2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8B996B83-43A9-4167-8347-3BC16BC00D97}" vid="{04E43DA1-C149-4450-B115-E9BD324350C4}"/>
    </a:ext>
  </a:extLst>
</a:theme>
</file>

<file path=ppt/theme/theme13.xml><?xml version="1.0" encoding="utf-8"?>
<a:theme xmlns:a="http://schemas.openxmlformats.org/drawingml/2006/main" name="4_Template IPEJAL ppt">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6.xml><?xml version="1.0" encoding="utf-8"?>
<a:theme xmlns:a="http://schemas.openxmlformats.org/drawingml/2006/main" name="3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7.xml><?xml version="1.0" encoding="utf-8"?>
<a:theme xmlns:a="http://schemas.openxmlformats.org/drawingml/2006/main" name="4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8.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0.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4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2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7.xml><?xml version="1.0" encoding="utf-8"?>
<a:theme xmlns:a="http://schemas.openxmlformats.org/drawingml/2006/main" name="3_plantilla ipejal 2019">
  <a:themeElements>
    <a:clrScheme name="Personalizado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7F7F7F"/>
      </a:hlink>
      <a:folHlink>
        <a:srgbClr val="7F7F7F"/>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D59C2D5E-270C-4C3F-B398-4EB1A7AE42A0}" vid="{AB9DEEEF-6222-49A5-BC6B-0B0B7BF2C1AA}"/>
    </a:ext>
  </a:extLst>
</a:theme>
</file>

<file path=ppt/theme/theme9.xml><?xml version="1.0" encoding="utf-8"?>
<a:theme xmlns:a="http://schemas.openxmlformats.org/drawingml/2006/main" name="3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bco</Template>
  <TotalTime>21791</TotalTime>
  <Words>4485</Words>
  <Application>Microsoft Office PowerPoint</Application>
  <PresentationFormat>Presentación en pantalla (4:3)</PresentationFormat>
  <Paragraphs>906</Paragraphs>
  <Slides>72</Slides>
  <Notes>0</Notes>
  <HiddenSlides>0</HiddenSlides>
  <MMClips>0</MMClips>
  <ScaleCrop>false</ScaleCrop>
  <HeadingPairs>
    <vt:vector size="8" baseType="variant">
      <vt:variant>
        <vt:lpstr>Fuentes usadas</vt:lpstr>
      </vt:variant>
      <vt:variant>
        <vt:i4>7</vt:i4>
      </vt:variant>
      <vt:variant>
        <vt:lpstr>Tema</vt:lpstr>
      </vt:variant>
      <vt:variant>
        <vt:i4>21</vt:i4>
      </vt:variant>
      <vt:variant>
        <vt:lpstr>Servidores OLE incrustados</vt:lpstr>
      </vt:variant>
      <vt:variant>
        <vt:i4>1</vt:i4>
      </vt:variant>
      <vt:variant>
        <vt:lpstr>Títulos de diapositiva</vt:lpstr>
      </vt:variant>
      <vt:variant>
        <vt:i4>72</vt:i4>
      </vt:variant>
    </vt:vector>
  </HeadingPairs>
  <TitlesOfParts>
    <vt:vector size="101" baseType="lpstr">
      <vt:lpstr>Arial</vt:lpstr>
      <vt:lpstr>Calibri</vt:lpstr>
      <vt:lpstr>Calibri (Cuerpo)</vt:lpstr>
      <vt:lpstr>Candara</vt:lpstr>
      <vt:lpstr>Century Gothic</vt:lpstr>
      <vt:lpstr>Times New Roman</vt:lpstr>
      <vt:lpstr>Wingdings</vt:lpstr>
      <vt:lpstr>1_Template IPEJAL ppt</vt:lpstr>
      <vt:lpstr>plantilla ipejal 2019</vt:lpstr>
      <vt:lpstr>1_plantilla ipejal 2019</vt:lpstr>
      <vt:lpstr>Tema Sesiones</vt:lpstr>
      <vt:lpstr>2_Template IPEJAL ppt</vt:lpstr>
      <vt:lpstr>2_plantilla ipejal 2019</vt:lpstr>
      <vt:lpstr>3_plantilla ipejal 2019</vt:lpstr>
      <vt:lpstr>1_Tema Sesiones</vt:lpstr>
      <vt:lpstr>3_Template IPEJAL ppt</vt:lpstr>
      <vt:lpstr>4_plantilla ipejal 2019</vt:lpstr>
      <vt:lpstr>5_plantilla ipejal 2019</vt:lpstr>
      <vt:lpstr>2_Tema Sesiones</vt:lpstr>
      <vt:lpstr>4_Template IPEJAL ppt</vt:lpstr>
      <vt:lpstr>6_plantilla ipejal 2019</vt:lpstr>
      <vt:lpstr>7_plantilla ipejal 2019</vt:lpstr>
      <vt:lpstr>3_Tema Sesiones</vt:lpstr>
      <vt:lpstr>4_Tema Sesiones</vt:lpstr>
      <vt:lpstr>1_Diseño personalizado</vt:lpstr>
      <vt:lpstr>2_Diseño personalizado</vt:lpstr>
      <vt:lpstr>3_Diseño personalizado</vt:lpstr>
      <vt:lpstr>4_Diseño personalizado</vt:lpstr>
      <vt:lpstr>Hoja de cálculo</vt:lpstr>
      <vt:lpstr>Presentación de PowerPoint</vt:lpstr>
      <vt:lpstr>ORDEN DEL DÍA 10/2020</vt:lpstr>
      <vt:lpstr>3. Cuadro de Pensionados Efectos </vt:lpstr>
      <vt:lpstr>Cuadro de Pensionados</vt:lpstr>
      <vt:lpstr>4. Estados Financieros</vt:lpstr>
      <vt:lpstr>Estados Financieros   Comparativo a Septiembre 2020</vt:lpstr>
      <vt:lpstr>Presentación de PowerPoint</vt:lpstr>
      <vt:lpstr>Estados Financieros  Comparativo a Septiembre 2020</vt:lpstr>
      <vt:lpstr>Presentación de PowerPoint</vt:lpstr>
      <vt:lpstr>Presentación de PowerPoint</vt:lpstr>
      <vt:lpstr>Estado de Actividades</vt:lpstr>
      <vt:lpstr>Flujo de Efectivo  Agosto – Septiembre 2020</vt:lpstr>
      <vt:lpstr>Flujo de Efectivo  Agosto – Septiembre 2020</vt:lpstr>
      <vt:lpstr>5. Reporte de la Cartera de Inversiones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de adeudos de Entidades Públicas</vt:lpstr>
      <vt:lpstr>Presentación de PowerPoint</vt:lpstr>
      <vt:lpstr>Presentación de PowerPoint</vt:lpstr>
      <vt:lpstr>Presentación de PowerPoint</vt:lpstr>
      <vt:lpstr>7. Presentación e Informes Dirección General de Finanzas</vt:lpstr>
      <vt:lpstr>Expectativas de Cierre 2020 y Proyección 2021</vt:lpstr>
      <vt:lpstr>Presentación de PowerPoint</vt:lpstr>
      <vt:lpstr>Presentación de PowerPoint</vt:lpstr>
      <vt:lpstr>Presentación de PowerPoint</vt:lpstr>
      <vt:lpstr>Presentación de PowerPoint</vt:lpstr>
      <vt:lpstr>Presentación de PowerPoint</vt:lpstr>
      <vt:lpstr>Presentación de PowerPoint</vt:lpstr>
      <vt:lpstr>Gastos Pendientes de Aplicación Presupuestal</vt:lpstr>
      <vt:lpstr>Presentación de PowerPoint</vt:lpstr>
      <vt:lpstr>Informe de Gestión de Mandatos</vt:lpstr>
      <vt:lpstr>Valuación de Inversiones a Valor Mercado</vt:lpstr>
      <vt:lpstr>Valuación a Septiembre 2020</vt:lpstr>
      <vt:lpstr>8. Informe de Ventas Propiedades en Dación en Pago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 Solicitud Jubilación Retroactiva Edad Avanzada</vt:lpstr>
      <vt:lpstr>10. Aprobación de Presupuesto UNIMEF Zapopan</vt:lpstr>
      <vt:lpstr>11. Asuntos Varios  </vt:lpstr>
      <vt:lpstr>Presentación de PowerPoint</vt:lpstr>
      <vt:lpstr>11. Asuntos Varios </vt:lpstr>
      <vt:lpstr>Asuntos Varios –  Tonalá</vt:lpstr>
      <vt:lpstr>11. Asuntos Varios </vt:lpstr>
      <vt:lpstr>Presentación de PowerPoint</vt:lpstr>
      <vt:lpstr>Presentación de PowerPoint</vt:lpstr>
      <vt:lpstr>11. Asuntos Varios </vt:lpstr>
      <vt:lpstr>11. Asuntos Varios </vt:lpstr>
      <vt:lpstr>11. Asuntos Varios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Solano Morales, Ignacio German</cp:lastModifiedBy>
  <cp:revision>1105</cp:revision>
  <cp:lastPrinted>2020-11-13T18:13:59Z</cp:lastPrinted>
  <dcterms:created xsi:type="dcterms:W3CDTF">2018-11-09T16:50:30Z</dcterms:created>
  <dcterms:modified xsi:type="dcterms:W3CDTF">2020-11-13T19:23:04Z</dcterms:modified>
</cp:coreProperties>
</file>